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56" r:id="rId2"/>
    <p:sldId id="257" r:id="rId3"/>
    <p:sldId id="258" r:id="rId4"/>
    <p:sldId id="277" r:id="rId5"/>
    <p:sldId id="278" r:id="rId6"/>
    <p:sldId id="261" r:id="rId7"/>
    <p:sldId id="279" r:id="rId8"/>
    <p:sldId id="294" r:id="rId9"/>
    <p:sldId id="280" r:id="rId10"/>
    <p:sldId id="281" r:id="rId11"/>
    <p:sldId id="283" r:id="rId12"/>
    <p:sldId id="282" r:id="rId13"/>
    <p:sldId id="284" r:id="rId14"/>
    <p:sldId id="285" r:id="rId15"/>
    <p:sldId id="286" r:id="rId16"/>
    <p:sldId id="295" r:id="rId17"/>
    <p:sldId id="287" r:id="rId18"/>
    <p:sldId id="289" r:id="rId19"/>
    <p:sldId id="288" r:id="rId20"/>
    <p:sldId id="271" r:id="rId21"/>
    <p:sldId id="293" r:id="rId22"/>
    <p:sldId id="296" r:id="rId23"/>
    <p:sldId id="274" r:id="rId24"/>
    <p:sldId id="297" r:id="rId25"/>
    <p:sldId id="298" r:id="rId26"/>
    <p:sldId id="299" r:id="rId27"/>
    <p:sldId id="300" r:id="rId28"/>
    <p:sldId id="306" r:id="rId29"/>
    <p:sldId id="309" r:id="rId30"/>
    <p:sldId id="310" r:id="rId31"/>
    <p:sldId id="314" r:id="rId32"/>
    <p:sldId id="315" r:id="rId33"/>
    <p:sldId id="316" r:id="rId34"/>
    <p:sldId id="303" r:id="rId35"/>
    <p:sldId id="307" r:id="rId36"/>
    <p:sldId id="311" r:id="rId37"/>
    <p:sldId id="304" r:id="rId38"/>
    <p:sldId id="308" r:id="rId39"/>
    <p:sldId id="312" r:id="rId40"/>
    <p:sldId id="302" r:id="rId41"/>
    <p:sldId id="313" r:id="rId4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s Junqueira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Destaqu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Delicado\Documents\SOCSCI\artigos\ForumSociol&#243;gico\quadr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Delicado\Documents\SOCSCI\artigos\ForumSociol&#243;gico\quadr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Delicado\Documents\SOCSCI\semin&#225;rio\posters\BaseAssocia&#231;&#245;esCient&#237;ficas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style val="1"/>
  <c:chart>
    <c:plotArea>
      <c:layout/>
      <c:areaChart>
        <c:grouping val="standard"/>
        <c:ser>
          <c:idx val="1"/>
          <c:order val="0"/>
          <c:spPr>
            <a:solidFill>
              <a:schemeClr val="tx2">
                <a:lumMod val="75000"/>
              </a:schemeClr>
            </a:solidFill>
          </c:spPr>
          <c:cat>
            <c:numRef>
              <c:f>Folha7!$N$12:$N$23</c:f>
              <c:numCache>
                <c:formatCode>General</c:formatCode>
                <c:ptCount val="12"/>
                <c:pt idx="0">
                  <c:v>1901</c:v>
                </c:pt>
                <c:pt idx="1">
                  <c:v>1911</c:v>
                </c:pt>
                <c:pt idx="2">
                  <c:v>1921</c:v>
                </c:pt>
                <c:pt idx="3">
                  <c:v>1931</c:v>
                </c:pt>
                <c:pt idx="4">
                  <c:v>1941</c:v>
                </c:pt>
                <c:pt idx="5">
                  <c:v>1951</c:v>
                </c:pt>
                <c:pt idx="6">
                  <c:v>1961</c:v>
                </c:pt>
                <c:pt idx="7">
                  <c:v>1971</c:v>
                </c:pt>
                <c:pt idx="8">
                  <c:v>1981</c:v>
                </c:pt>
                <c:pt idx="9">
                  <c:v>1991</c:v>
                </c:pt>
                <c:pt idx="10">
                  <c:v>2001</c:v>
                </c:pt>
                <c:pt idx="11">
                  <c:v>2011</c:v>
                </c:pt>
              </c:numCache>
            </c:numRef>
          </c:cat>
          <c:val>
            <c:numRef>
              <c:f>Folha7!$O$12:$O$23</c:f>
              <c:numCache>
                <c:formatCode>General</c:formatCode>
                <c:ptCount val="12"/>
                <c:pt idx="0">
                  <c:v>3</c:v>
                </c:pt>
                <c:pt idx="1">
                  <c:v>8</c:v>
                </c:pt>
                <c:pt idx="2">
                  <c:v>10</c:v>
                </c:pt>
                <c:pt idx="3">
                  <c:v>14</c:v>
                </c:pt>
                <c:pt idx="4">
                  <c:v>19</c:v>
                </c:pt>
                <c:pt idx="5">
                  <c:v>28</c:v>
                </c:pt>
                <c:pt idx="6">
                  <c:v>32</c:v>
                </c:pt>
                <c:pt idx="7">
                  <c:v>45</c:v>
                </c:pt>
                <c:pt idx="8">
                  <c:v>85</c:v>
                </c:pt>
                <c:pt idx="9">
                  <c:v>168</c:v>
                </c:pt>
                <c:pt idx="10">
                  <c:v>262</c:v>
                </c:pt>
                <c:pt idx="11">
                  <c:v>356</c:v>
                </c:pt>
              </c:numCache>
            </c:numRef>
          </c:val>
        </c:ser>
        <c:axId val="70718208"/>
        <c:axId val="70719744"/>
      </c:areaChart>
      <c:catAx>
        <c:axId val="70718208"/>
        <c:scaling>
          <c:orientation val="minMax"/>
        </c:scaling>
        <c:axPos val="b"/>
        <c:numFmt formatCode="General" sourceLinked="1"/>
        <c:tickLblPos val="nextTo"/>
        <c:crossAx val="70719744"/>
        <c:crosses val="autoZero"/>
        <c:auto val="1"/>
        <c:lblAlgn val="ctr"/>
        <c:lblOffset val="100"/>
      </c:catAx>
      <c:valAx>
        <c:axId val="70719744"/>
        <c:scaling>
          <c:orientation val="minMax"/>
          <c:max val="360"/>
        </c:scaling>
        <c:axPos val="l"/>
        <c:numFmt formatCode="General" sourceLinked="1"/>
        <c:tickLblPos val="nextTo"/>
        <c:crossAx val="70718208"/>
        <c:crosses val="autoZero"/>
        <c:crossBetween val="midCat"/>
        <c:majorUnit val="40"/>
      </c:valAx>
    </c:plotArea>
    <c:plotVisOnly val="1"/>
    <c:dispBlanksAs val="zero"/>
  </c:chart>
  <c:txPr>
    <a:bodyPr/>
    <a:lstStyle/>
    <a:p>
      <a:pPr>
        <a:defRPr sz="1600"/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5"/>
  <c:chart>
    <c:autoTitleDeleted val="1"/>
    <c:plotArea>
      <c:layout>
        <c:manualLayout>
          <c:layoutTarget val="inner"/>
          <c:xMode val="edge"/>
          <c:yMode val="edge"/>
          <c:x val="0.25863916323374808"/>
          <c:y val="9.6576392686690576E-2"/>
          <c:w val="0.5309099856339875"/>
          <c:h val="0.8873917758685373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7623736251527676E-3"/>
                  <c:y val="-1.62637874544154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C. </a:t>
                    </a:r>
                    <a:r>
                      <a:rPr lang="en-US" dirty="0" err="1" smtClean="0"/>
                      <a:t>Saúde</a:t>
                    </a:r>
                    <a:r>
                      <a:rPr lang="en-US" dirty="0"/>
                      <a:t>
35%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3783996222641928"/>
                  <c:y val="-2.77564188774346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C. </a:t>
                    </a:r>
                    <a:r>
                      <a:rPr lang="en-US" dirty="0" err="1" smtClean="0"/>
                      <a:t>Naturais</a:t>
                    </a:r>
                    <a:r>
                      <a:rPr lang="en-US" dirty="0"/>
                      <a:t>
16%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Humanidades</a:t>
                    </a:r>
                    <a:r>
                      <a:rPr lang="en-US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4.4642400844350678E-2"/>
                  <c:y val="-0.110397090381770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C. </a:t>
                    </a:r>
                    <a:r>
                      <a:rPr lang="en-US" dirty="0" err="1" smtClean="0"/>
                      <a:t>Sociais</a:t>
                    </a:r>
                    <a:r>
                      <a:rPr lang="en-US" dirty="0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C. Engenharia</a:t>
                    </a:r>
                    <a:r>
                      <a:rPr lang="en-US" dirty="0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C. Exatas</a:t>
                    </a:r>
                    <a:r>
                      <a:rPr lang="en-US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C.</a:t>
                    </a:r>
                    <a:r>
                      <a:rPr lang="en-US" baseline="0" smtClean="0"/>
                      <a:t> Agrárias</a:t>
                    </a:r>
                    <a:r>
                      <a:rPr lang="en-US"/>
                      <a:t>
4%</a:t>
                    </a:r>
                  </a:p>
                </c:rich>
              </c:tx>
              <c:showCatName val="1"/>
              <c:showPercent val="1"/>
            </c:dLbl>
            <c:dLbl>
              <c:idx val="7"/>
              <c:layout>
                <c:manualLayout>
                  <c:x val="0.20437756915898231"/>
                  <c:y val="3.2891082277410234E-5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Interdisciplinar</a:t>
                    </a:r>
                    <a:r>
                      <a:rPr lang="en-US" dirty="0"/>
                      <a:t>
7%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Folha5!$A$13:$A$20</c:f>
              <c:strCache>
                <c:ptCount val="8"/>
                <c:pt idx="0">
                  <c:v>Medicine and health sciences</c:v>
                </c:pt>
                <c:pt idx="1">
                  <c:v>Natural sciences</c:v>
                </c:pt>
                <c:pt idx="2">
                  <c:v>Humanities</c:v>
                </c:pt>
                <c:pt idx="3">
                  <c:v>Social sciences</c:v>
                </c:pt>
                <c:pt idx="4">
                  <c:v>Enginnering sciences</c:v>
                </c:pt>
                <c:pt idx="5">
                  <c:v>Exact sciences</c:v>
                </c:pt>
                <c:pt idx="6">
                  <c:v>Agricultural sciences</c:v>
                </c:pt>
                <c:pt idx="7">
                  <c:v>Interdisciplinary</c:v>
                </c:pt>
              </c:strCache>
            </c:strRef>
          </c:cat>
          <c:val>
            <c:numRef>
              <c:f>Folha5!$B$13:$B$20</c:f>
              <c:numCache>
                <c:formatCode>General</c:formatCode>
                <c:ptCount val="8"/>
                <c:pt idx="0">
                  <c:v>154</c:v>
                </c:pt>
                <c:pt idx="1">
                  <c:v>70</c:v>
                </c:pt>
                <c:pt idx="2">
                  <c:v>46</c:v>
                </c:pt>
                <c:pt idx="3">
                  <c:v>45</c:v>
                </c:pt>
                <c:pt idx="4">
                  <c:v>43</c:v>
                </c:pt>
                <c:pt idx="5">
                  <c:v>34</c:v>
                </c:pt>
                <c:pt idx="6">
                  <c:v>17</c:v>
                </c:pt>
                <c:pt idx="7">
                  <c:v>33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pt-P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5"/>
  <c:chart>
    <c:autoTitleDeleted val="1"/>
    <c:plotArea>
      <c:layout>
        <c:manualLayout>
          <c:layoutTarget val="inner"/>
          <c:xMode val="edge"/>
          <c:yMode val="edge"/>
          <c:x val="0.13083546272636382"/>
          <c:y val="8.9529102241458006E-3"/>
          <c:w val="0.68382249194533939"/>
          <c:h val="0.99104708977585387"/>
        </c:manualLayout>
      </c:layout>
      <c:pieChart>
        <c:varyColors val="1"/>
        <c:ser>
          <c:idx val="0"/>
          <c:order val="0"/>
          <c:explosion val="25"/>
          <c:dPt>
            <c:idx val="1"/>
            <c:explosion val="8"/>
          </c:dPt>
          <c:dPt>
            <c:idx val="2"/>
            <c:explosion val="15"/>
          </c:dPt>
          <c:dLbls>
            <c:dLbl>
              <c:idx val="0"/>
              <c:layout>
                <c:manualLayout>
                  <c:x val="3.9340769903762028E-2"/>
                  <c:y val="-6.9120370370370374E-2"/>
                </c:manualLayout>
              </c:layout>
              <c:tx>
                <c:rich>
                  <a:bodyPr/>
                  <a:lstStyle/>
                  <a:p>
                    <a:r>
                      <a:rPr lang="en-GB" noProof="0" dirty="0" err="1" smtClean="0"/>
                      <a:t>Sociedades</a:t>
                    </a:r>
                    <a:r>
                      <a:rPr lang="en-GB" noProof="0" dirty="0" smtClean="0"/>
                      <a:t> </a:t>
                    </a:r>
                    <a:r>
                      <a:rPr lang="en-GB" noProof="0" dirty="0" err="1" smtClean="0"/>
                      <a:t>Científicas</a:t>
                    </a:r>
                    <a:r>
                      <a:rPr lang="en-GB" noProof="0" dirty="0" smtClean="0"/>
                      <a:t> </a:t>
                    </a:r>
                    <a:r>
                      <a:rPr lang="en-GB" noProof="0" dirty="0" err="1" smtClean="0"/>
                      <a:t>Disciplinares</a:t>
                    </a:r>
                    <a:r>
                      <a:rPr lang="en-GB" noProof="0" dirty="0" smtClean="0"/>
                      <a:t>; 266</a:t>
                    </a:r>
                    <a:endParaRPr lang="en-US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1.4790026246719167E-3"/>
                  <c:y val="0.12221697287839019"/>
                </c:manualLayout>
              </c:layout>
              <c:tx>
                <c:rich>
                  <a:bodyPr/>
                  <a:lstStyle/>
                  <a:p>
                    <a:r>
                      <a:rPr lang="en-GB" noProof="0" dirty="0" smtClean="0"/>
                      <a:t>A.. </a:t>
                    </a:r>
                    <a:r>
                      <a:rPr lang="en-GB" noProof="0" dirty="0" err="1" smtClean="0"/>
                      <a:t>Profissionais</a:t>
                    </a:r>
                    <a:r>
                      <a:rPr lang="en-GB" noProof="0" dirty="0" smtClean="0"/>
                      <a:t> </a:t>
                    </a:r>
                    <a:r>
                      <a:rPr lang="en-GB" noProof="0" dirty="0" err="1" smtClean="0"/>
                      <a:t>Científicos</a:t>
                    </a:r>
                    <a:r>
                      <a:rPr lang="en-GB" noProof="0" dirty="0" smtClean="0"/>
                      <a:t>; </a:t>
                    </a:r>
                    <a:r>
                      <a:rPr lang="en-GB" noProof="0" dirty="0"/>
                      <a:t>18</a:t>
                    </a:r>
                    <a:endParaRPr lang="pt-PT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0.10252526246719167"/>
                  <c:y val="0.1882324292796734"/>
                </c:manualLayout>
              </c:layout>
              <c:tx>
                <c:rich>
                  <a:bodyPr/>
                  <a:lstStyle/>
                  <a:p>
                    <a:r>
                      <a:rPr lang="en-GB" noProof="0" dirty="0" smtClean="0"/>
                      <a:t>A.</a:t>
                    </a:r>
                    <a:r>
                      <a:rPr lang="en-GB" baseline="0" noProof="0" dirty="0" smtClean="0"/>
                      <a:t> </a:t>
                    </a:r>
                    <a:r>
                      <a:rPr lang="en-GB" baseline="0" noProof="0" dirty="0" err="1" smtClean="0"/>
                      <a:t>Divulgação</a:t>
                    </a:r>
                    <a:r>
                      <a:rPr lang="en-GB" baseline="0" noProof="0" dirty="0" smtClean="0"/>
                      <a:t> </a:t>
                    </a:r>
                    <a:r>
                      <a:rPr lang="en-GB" baseline="0" noProof="0" dirty="0" err="1" smtClean="0"/>
                      <a:t>Científica</a:t>
                    </a:r>
                    <a:r>
                      <a:rPr lang="en-GB" noProof="0" dirty="0" smtClean="0"/>
                      <a:t>; </a:t>
                    </a:r>
                    <a:r>
                      <a:rPr lang="en-GB" noProof="0" dirty="0"/>
                      <a:t>81</a:t>
                    </a:r>
                    <a:endParaRPr lang="pt-PT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Folha1!$A$1:$A$3</c:f>
              <c:strCache>
                <c:ptCount val="3"/>
                <c:pt idx="0">
                  <c:v>Sociedades científicas disciplinares</c:v>
                </c:pt>
                <c:pt idx="1">
                  <c:v>Associações de profissionais científicos</c:v>
                </c:pt>
                <c:pt idx="2">
                  <c:v>Associações de divulgação científica</c:v>
                </c:pt>
              </c:strCache>
            </c:strRef>
          </c:cat>
          <c:val>
            <c:numRef>
              <c:f>Folha1!$B$1:$B$3</c:f>
              <c:numCache>
                <c:formatCode>General</c:formatCode>
                <c:ptCount val="3"/>
                <c:pt idx="0">
                  <c:v>263</c:v>
                </c:pt>
                <c:pt idx="1">
                  <c:v>18</c:v>
                </c:pt>
                <c:pt idx="2">
                  <c:v>81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pt-P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9711C-FF65-4088-AD4F-04736B9A9E96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27937B52-8143-4066-9300-49DCFA09E1EA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pt-PT" sz="1800" dirty="0" smtClean="0"/>
            <a:t>Sociedades Científicas Disciplinares</a:t>
          </a:r>
          <a:endParaRPr lang="pt-PT" sz="1800" dirty="0"/>
        </a:p>
      </dgm:t>
    </dgm:pt>
    <dgm:pt modelId="{E395E764-9318-4F7F-98CF-32614C42F6AF}" type="parTrans" cxnId="{5BF4DFBA-B7CF-447E-A082-479F45CBA802}">
      <dgm:prSet/>
      <dgm:spPr/>
      <dgm:t>
        <a:bodyPr/>
        <a:lstStyle/>
        <a:p>
          <a:endParaRPr lang="pt-PT"/>
        </a:p>
      </dgm:t>
    </dgm:pt>
    <dgm:pt modelId="{91E8AA4D-10BC-4B7E-9D90-E97F1E5030F1}" type="sibTrans" cxnId="{5BF4DFBA-B7CF-447E-A082-479F45CBA802}">
      <dgm:prSet/>
      <dgm:spPr/>
      <dgm:t>
        <a:bodyPr/>
        <a:lstStyle/>
        <a:p>
          <a:endParaRPr lang="pt-PT"/>
        </a:p>
      </dgm:t>
    </dgm:pt>
    <dgm:pt modelId="{76B0944B-5633-48F2-A9A6-83AB42963D20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pt-PT" sz="1800" dirty="0" smtClean="0"/>
            <a:t>Associações de Divulgação Científica</a:t>
          </a:r>
          <a:endParaRPr lang="pt-PT" sz="1800" dirty="0"/>
        </a:p>
      </dgm:t>
    </dgm:pt>
    <dgm:pt modelId="{ED676BBF-6573-4379-9CA9-D76BEFEB2DCF}" type="parTrans" cxnId="{AF47A317-B333-4A18-823E-2103D50F3BA3}">
      <dgm:prSet/>
      <dgm:spPr/>
      <dgm:t>
        <a:bodyPr/>
        <a:lstStyle/>
        <a:p>
          <a:endParaRPr lang="pt-PT"/>
        </a:p>
      </dgm:t>
    </dgm:pt>
    <dgm:pt modelId="{682550A3-60A2-4286-BECB-87B24542D50E}" type="sibTrans" cxnId="{AF47A317-B333-4A18-823E-2103D50F3BA3}">
      <dgm:prSet/>
      <dgm:spPr/>
      <dgm:t>
        <a:bodyPr/>
        <a:lstStyle/>
        <a:p>
          <a:endParaRPr lang="pt-PT"/>
        </a:p>
      </dgm:t>
    </dgm:pt>
    <dgm:pt modelId="{6148ED2A-ADAA-4E33-8375-E98ACB331139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pPr algn="just"/>
          <a:r>
            <a:rPr lang="pt-PT" sz="1800" dirty="0" smtClean="0"/>
            <a:t>Associações de Profissionais Científicos</a:t>
          </a:r>
          <a:endParaRPr lang="pt-PT" sz="1800" dirty="0"/>
        </a:p>
      </dgm:t>
    </dgm:pt>
    <dgm:pt modelId="{7AB1E21C-2B38-495E-A5F6-FA413DF5B7B9}" type="parTrans" cxnId="{69737E38-D09B-4E32-8DB5-9CB89434D1E6}">
      <dgm:prSet/>
      <dgm:spPr/>
      <dgm:t>
        <a:bodyPr/>
        <a:lstStyle/>
        <a:p>
          <a:endParaRPr lang="pt-PT"/>
        </a:p>
      </dgm:t>
    </dgm:pt>
    <dgm:pt modelId="{76CEB4FC-C678-422C-BDC8-1BF1B366BB0B}" type="sibTrans" cxnId="{69737E38-D09B-4E32-8DB5-9CB89434D1E6}">
      <dgm:prSet/>
      <dgm:spPr/>
      <dgm:t>
        <a:bodyPr/>
        <a:lstStyle/>
        <a:p>
          <a:endParaRPr lang="pt-PT"/>
        </a:p>
      </dgm:t>
    </dgm:pt>
    <dgm:pt modelId="{9B94EA6A-52C3-41D3-BD1D-B76784839696}" type="pres">
      <dgm:prSet presAssocID="{CAD9711C-FF65-4088-AD4F-04736B9A9E96}" presName="compositeShape" presStyleCnt="0">
        <dgm:presLayoutVars>
          <dgm:chMax val="7"/>
          <dgm:dir/>
          <dgm:resizeHandles val="exact"/>
        </dgm:presLayoutVars>
      </dgm:prSet>
      <dgm:spPr/>
    </dgm:pt>
    <dgm:pt modelId="{8AFC20F6-9C77-4ED6-A267-DCFB881779EC}" type="pres">
      <dgm:prSet presAssocID="{27937B52-8143-4066-9300-49DCFA09E1EA}" presName="circ1" presStyleLbl="vennNode1" presStyleIdx="0" presStyleCnt="3" custLinFactNeighborX="3313" custLinFactNeighborY="-4736"/>
      <dgm:spPr/>
      <dgm:t>
        <a:bodyPr/>
        <a:lstStyle/>
        <a:p>
          <a:endParaRPr lang="pt-PT"/>
        </a:p>
      </dgm:t>
    </dgm:pt>
    <dgm:pt modelId="{F200C586-715E-4C7B-B818-B90E6F1BDF9D}" type="pres">
      <dgm:prSet presAssocID="{27937B52-8143-4066-9300-49DCFA09E1E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6E03A4-49D6-4D8C-A487-D6817ADFA763}" type="pres">
      <dgm:prSet presAssocID="{76B0944B-5633-48F2-A9A6-83AB42963D20}" presName="circ2" presStyleLbl="vennNode1" presStyleIdx="1" presStyleCnt="3" custScaleX="114046" custScaleY="97963" custLinFactNeighborX="16591" custLinFactNeighborY="1655"/>
      <dgm:spPr/>
      <dgm:t>
        <a:bodyPr/>
        <a:lstStyle/>
        <a:p>
          <a:endParaRPr lang="pt-PT"/>
        </a:p>
      </dgm:t>
    </dgm:pt>
    <dgm:pt modelId="{DC80D15D-9C85-4D95-94E3-BF31E2D00A8E}" type="pres">
      <dgm:prSet presAssocID="{76B0944B-5633-48F2-A9A6-83AB42963D2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EE97405-EF77-4696-A666-CE12F1B2E5CC}" type="pres">
      <dgm:prSet presAssocID="{6148ED2A-ADAA-4E33-8375-E98ACB331139}" presName="circ3" presStyleLbl="vennNode1" presStyleIdx="2" presStyleCnt="3" custScaleX="113553" custLinFactNeighborX="-4562" custLinFactNeighborY="637"/>
      <dgm:spPr/>
      <dgm:t>
        <a:bodyPr/>
        <a:lstStyle/>
        <a:p>
          <a:endParaRPr lang="pt-PT"/>
        </a:p>
      </dgm:t>
    </dgm:pt>
    <dgm:pt modelId="{2846C4D9-A52A-4E0A-BCF3-0C96A4C7649F}" type="pres">
      <dgm:prSet presAssocID="{6148ED2A-ADAA-4E33-8375-E98ACB33113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F05BD58-71E1-408C-9D88-60FAFCED07B2}" type="presOf" srcId="{6148ED2A-ADAA-4E33-8375-E98ACB331139}" destId="{2846C4D9-A52A-4E0A-BCF3-0C96A4C7649F}" srcOrd="1" destOrd="0" presId="urn:microsoft.com/office/officeart/2005/8/layout/venn1"/>
    <dgm:cxn modelId="{8368E065-A252-4041-A5E1-59EA610050CB}" type="presOf" srcId="{27937B52-8143-4066-9300-49DCFA09E1EA}" destId="{8AFC20F6-9C77-4ED6-A267-DCFB881779EC}" srcOrd="0" destOrd="0" presId="urn:microsoft.com/office/officeart/2005/8/layout/venn1"/>
    <dgm:cxn modelId="{69737E38-D09B-4E32-8DB5-9CB89434D1E6}" srcId="{CAD9711C-FF65-4088-AD4F-04736B9A9E96}" destId="{6148ED2A-ADAA-4E33-8375-E98ACB331139}" srcOrd="2" destOrd="0" parTransId="{7AB1E21C-2B38-495E-A5F6-FA413DF5B7B9}" sibTransId="{76CEB4FC-C678-422C-BDC8-1BF1B366BB0B}"/>
    <dgm:cxn modelId="{FE75F718-7682-4B39-9448-0CFB1A8C9281}" type="presOf" srcId="{CAD9711C-FF65-4088-AD4F-04736B9A9E96}" destId="{9B94EA6A-52C3-41D3-BD1D-B76784839696}" srcOrd="0" destOrd="0" presId="urn:microsoft.com/office/officeart/2005/8/layout/venn1"/>
    <dgm:cxn modelId="{1E2E316F-7AA6-451F-9AF0-5F65C16F30A3}" type="presOf" srcId="{76B0944B-5633-48F2-A9A6-83AB42963D20}" destId="{BB6E03A4-49D6-4D8C-A487-D6817ADFA763}" srcOrd="0" destOrd="0" presId="urn:microsoft.com/office/officeart/2005/8/layout/venn1"/>
    <dgm:cxn modelId="{AF47A317-B333-4A18-823E-2103D50F3BA3}" srcId="{CAD9711C-FF65-4088-AD4F-04736B9A9E96}" destId="{76B0944B-5633-48F2-A9A6-83AB42963D20}" srcOrd="1" destOrd="0" parTransId="{ED676BBF-6573-4379-9CA9-D76BEFEB2DCF}" sibTransId="{682550A3-60A2-4286-BECB-87B24542D50E}"/>
    <dgm:cxn modelId="{5BF4DFBA-B7CF-447E-A082-479F45CBA802}" srcId="{CAD9711C-FF65-4088-AD4F-04736B9A9E96}" destId="{27937B52-8143-4066-9300-49DCFA09E1EA}" srcOrd="0" destOrd="0" parTransId="{E395E764-9318-4F7F-98CF-32614C42F6AF}" sibTransId="{91E8AA4D-10BC-4B7E-9D90-E97F1E5030F1}"/>
    <dgm:cxn modelId="{0782F693-8A1B-489E-8D01-C820115745D6}" type="presOf" srcId="{6148ED2A-ADAA-4E33-8375-E98ACB331139}" destId="{8EE97405-EF77-4696-A666-CE12F1B2E5CC}" srcOrd="0" destOrd="0" presId="urn:microsoft.com/office/officeart/2005/8/layout/venn1"/>
    <dgm:cxn modelId="{97AED3B3-326A-4E8D-A245-6322C7FFE3D0}" type="presOf" srcId="{76B0944B-5633-48F2-A9A6-83AB42963D20}" destId="{DC80D15D-9C85-4D95-94E3-BF31E2D00A8E}" srcOrd="1" destOrd="0" presId="urn:microsoft.com/office/officeart/2005/8/layout/venn1"/>
    <dgm:cxn modelId="{5B27D2D6-B5FF-416B-9BF5-4CC61CBB5096}" type="presOf" srcId="{27937B52-8143-4066-9300-49DCFA09E1EA}" destId="{F200C586-715E-4C7B-B818-B90E6F1BDF9D}" srcOrd="1" destOrd="0" presId="urn:microsoft.com/office/officeart/2005/8/layout/venn1"/>
    <dgm:cxn modelId="{8F29799D-495B-4D24-924B-2A4716B917C7}" type="presParOf" srcId="{9B94EA6A-52C3-41D3-BD1D-B76784839696}" destId="{8AFC20F6-9C77-4ED6-A267-DCFB881779EC}" srcOrd="0" destOrd="0" presId="urn:microsoft.com/office/officeart/2005/8/layout/venn1"/>
    <dgm:cxn modelId="{D2DD2D40-9FBC-4513-B4FA-8231B1228983}" type="presParOf" srcId="{9B94EA6A-52C3-41D3-BD1D-B76784839696}" destId="{F200C586-715E-4C7B-B818-B90E6F1BDF9D}" srcOrd="1" destOrd="0" presId="urn:microsoft.com/office/officeart/2005/8/layout/venn1"/>
    <dgm:cxn modelId="{DABD1326-EF07-4942-B971-C1CDB15CFF41}" type="presParOf" srcId="{9B94EA6A-52C3-41D3-BD1D-B76784839696}" destId="{BB6E03A4-49D6-4D8C-A487-D6817ADFA763}" srcOrd="2" destOrd="0" presId="urn:microsoft.com/office/officeart/2005/8/layout/venn1"/>
    <dgm:cxn modelId="{B5BBCA7F-2E6A-4066-B306-A92DA7B08586}" type="presParOf" srcId="{9B94EA6A-52C3-41D3-BD1D-B76784839696}" destId="{DC80D15D-9C85-4D95-94E3-BF31E2D00A8E}" srcOrd="3" destOrd="0" presId="urn:microsoft.com/office/officeart/2005/8/layout/venn1"/>
    <dgm:cxn modelId="{B52CF081-3D61-4683-99C6-AA8CEDFDA79B}" type="presParOf" srcId="{9B94EA6A-52C3-41D3-BD1D-B76784839696}" destId="{8EE97405-EF77-4696-A666-CE12F1B2E5CC}" srcOrd="4" destOrd="0" presId="urn:microsoft.com/office/officeart/2005/8/layout/venn1"/>
    <dgm:cxn modelId="{20C7E721-E3B2-4FC9-B20A-6642E56701C7}" type="presParOf" srcId="{9B94EA6A-52C3-41D3-BD1D-B76784839696}" destId="{2846C4D9-A52A-4E0A-BCF3-0C96A4C7649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FC20F6-9C77-4ED6-A267-DCFB881779EC}">
      <dsp:nvSpPr>
        <dsp:cNvPr id="0" name=""/>
        <dsp:cNvSpPr/>
      </dsp:nvSpPr>
      <dsp:spPr>
        <a:xfrm>
          <a:off x="1874160" y="1670"/>
          <a:ext cx="1715781" cy="171578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Sociedades Científicas Disciplinares</a:t>
          </a:r>
          <a:endParaRPr lang="pt-PT" sz="1800" kern="1200" dirty="0"/>
        </a:p>
      </dsp:txBody>
      <dsp:txXfrm>
        <a:off x="2102931" y="301931"/>
        <a:ext cx="1258239" cy="772101"/>
      </dsp:txXfrm>
    </dsp:sp>
    <dsp:sp modelId="{BB6E03A4-49D6-4D8C-A487-D6817ADFA763}">
      <dsp:nvSpPr>
        <dsp:cNvPr id="0" name=""/>
        <dsp:cNvSpPr/>
      </dsp:nvSpPr>
      <dsp:spPr>
        <a:xfrm>
          <a:off x="2600593" y="1201163"/>
          <a:ext cx="1956779" cy="16808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Associações de Divulgação Científica</a:t>
          </a:r>
          <a:endParaRPr lang="pt-PT" sz="1800" kern="1200" dirty="0"/>
        </a:p>
      </dsp:txBody>
      <dsp:txXfrm>
        <a:off x="3199042" y="1635378"/>
        <a:ext cx="1174067" cy="924456"/>
      </dsp:txXfrm>
    </dsp:sp>
    <dsp:sp modelId="{8EE97405-EF77-4696-A666-CE12F1B2E5CC}">
      <dsp:nvSpPr>
        <dsp:cNvPr id="0" name=""/>
        <dsp:cNvSpPr/>
      </dsp:nvSpPr>
      <dsp:spPr>
        <a:xfrm>
          <a:off x="1003661" y="1166222"/>
          <a:ext cx="1948320" cy="171578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Associações de Profissionais Científicos</a:t>
          </a:r>
          <a:endParaRPr lang="pt-PT" sz="1800" kern="1200" dirty="0"/>
        </a:p>
      </dsp:txBody>
      <dsp:txXfrm>
        <a:off x="1187128" y="1609465"/>
        <a:ext cx="1168992" cy="943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8369-7C8C-4C87-A8BE-72DF76FC0515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A88CF-2705-4368-9264-36F64935674F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88CF-2705-4368-9264-36F64935674F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88CF-2705-4368-9264-36F64935674F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88CF-2705-4368-9264-36F64935674F}" type="slidenum">
              <a:rPr lang="pt-PT" smtClean="0"/>
              <a:pPr/>
              <a:t>31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88CF-2705-4368-9264-36F64935674F}" type="slidenum">
              <a:rPr lang="pt-PT" smtClean="0"/>
              <a:pPr/>
              <a:t>32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88CF-2705-4368-9264-36F64935674F}" type="slidenum">
              <a:rPr lang="pt-PT" smtClean="0"/>
              <a:pPr/>
              <a:t>33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PT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P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P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pt-P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fld id="{1C270875-E729-438F-AD64-DA10B3256A5A}" type="datetimeFigureOut">
              <a:rPr lang="pt-PT" smtClean="0"/>
              <a:pPr/>
              <a:t>29-04-2013</a:t>
            </a:fld>
            <a:endParaRPr lang="pt-P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endParaRPr lang="pt-P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3B3B3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8D89A4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7485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5.jpeg"/><Relationship Id="rId21" Type="http://schemas.openxmlformats.org/officeDocument/2006/relationships/image" Target="../media/image24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chart" Target="../charts/chart3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7622664" cy="175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>
                <a:solidFill>
                  <a:schemeClr val="tx1"/>
                </a:solidFill>
              </a:rPr>
              <a:t>Ana Delicado (ICS-UL</a:t>
            </a:r>
            <a:r>
              <a:rPr lang="pt-PT" dirty="0" smtClean="0">
                <a:solidFill>
                  <a:schemeClr val="tx1"/>
                </a:solidFill>
              </a:rPr>
              <a:t>) e </a:t>
            </a:r>
            <a:r>
              <a:rPr lang="pt-PT" dirty="0">
                <a:solidFill>
                  <a:schemeClr val="tx1"/>
                </a:solidFill>
              </a:rPr>
              <a:t>Raquel Rego (SOCIUS-ISEG</a:t>
            </a:r>
            <a:r>
              <a:rPr lang="pt-PT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>
                <a:solidFill>
                  <a:schemeClr val="tx1"/>
                </a:solidFill>
              </a:rPr>
              <a:t>ISEG, 7 de Maio de 2013</a:t>
            </a:r>
            <a:endParaRPr lang="pt-PT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log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1494" y="6172200"/>
            <a:ext cx="11811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pascal.iseg.utl.pt/~socius/img/socius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9494" y="6172200"/>
            <a:ext cx="730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:\Users\user\Documents\Arquivo\Burocracia\Logos CIES\logo_cies_a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5494" y="6172200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logoSOCSC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8120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ogotipo da FCT ao alt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315075"/>
            <a:ext cx="11906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406640" cy="1472184"/>
          </a:xfrm>
        </p:spPr>
        <p:txBody>
          <a:bodyPr>
            <a:noAutofit/>
          </a:bodyPr>
          <a:lstStyle/>
          <a:p>
            <a:r>
              <a:rPr lang="pt-PT" sz="4000" dirty="0" smtClean="0">
                <a:effectLst/>
              </a:rPr>
              <a:t>O papel das associações </a:t>
            </a:r>
            <a:r>
              <a:rPr lang="pt-PT" sz="4000" dirty="0">
                <a:effectLst/>
              </a:rPr>
              <a:t>c</a:t>
            </a:r>
            <a:r>
              <a:rPr lang="pt-PT" sz="4000" dirty="0" smtClean="0">
                <a:effectLst/>
              </a:rPr>
              <a:t>ientíficas na ciência e na sociedade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xmlns="" val="33802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Congressos</a:t>
            </a: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752271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64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Congressos</a:t>
            </a: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1115616" y="1305342"/>
            <a:ext cx="77768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i="1" dirty="0" smtClean="0"/>
              <a:t>…é </a:t>
            </a:r>
            <a:r>
              <a:rPr lang="pt-PT" sz="2200" i="1" dirty="0"/>
              <a:t>um sítio onde as pessoas todas se encontram, é uma </a:t>
            </a:r>
            <a:r>
              <a:rPr lang="pt-PT" sz="2200" i="1" dirty="0" smtClean="0"/>
              <a:t>oportunidade de </a:t>
            </a:r>
            <a:r>
              <a:rPr lang="pt-PT" sz="2200" i="1" dirty="0"/>
              <a:t>convivermos, de trocarmos impressões, e de falarmos de várias </a:t>
            </a:r>
            <a:r>
              <a:rPr lang="pt-PT" sz="2200" i="1" dirty="0" smtClean="0"/>
              <a:t>coisas, enfim </a:t>
            </a:r>
            <a:r>
              <a:rPr lang="pt-PT" sz="2200" i="1" dirty="0"/>
              <a:t>de a gente se encontrar, pois de outra maneira é difícil encontrar </a:t>
            </a:r>
            <a:r>
              <a:rPr lang="pt-PT" sz="2200" i="1" dirty="0" smtClean="0"/>
              <a:t>um sítio </a:t>
            </a:r>
            <a:r>
              <a:rPr lang="pt-PT" sz="2200" i="1" dirty="0"/>
              <a:t>onde se encontram mais neurologistas naturalmente, e portanto, isto </a:t>
            </a:r>
            <a:r>
              <a:rPr lang="pt-PT" sz="2200" i="1" dirty="0" smtClean="0"/>
              <a:t>é importante </a:t>
            </a:r>
            <a:r>
              <a:rPr lang="pt-PT" sz="2200" i="1" dirty="0"/>
              <a:t>para as pessoas conversarem, para trocar ideias, para falar de </a:t>
            </a:r>
            <a:r>
              <a:rPr lang="pt-PT" sz="2200" i="1" dirty="0" smtClean="0"/>
              <a:t>tudo, das </a:t>
            </a:r>
            <a:r>
              <a:rPr lang="pt-PT" sz="2200" i="1" dirty="0"/>
              <a:t>coisas mais importantes, menos importantes, até de ensaios clínicos, </a:t>
            </a:r>
            <a:r>
              <a:rPr lang="pt-PT" sz="2200" i="1" dirty="0" smtClean="0"/>
              <a:t>e de </a:t>
            </a:r>
            <a:r>
              <a:rPr lang="pt-PT" sz="2200" i="1" dirty="0"/>
              <a:t>trabalhos, só em termos sociais a gente fica a saber o que é que se </a:t>
            </a:r>
            <a:r>
              <a:rPr lang="pt-PT" sz="2200" i="1" dirty="0" smtClean="0"/>
              <a:t>passa. 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[</a:t>
            </a:r>
            <a:r>
              <a:rPr lang="pt-PT" sz="2200" dirty="0"/>
              <a:t>entrevista </a:t>
            </a:r>
            <a:r>
              <a:rPr lang="pt-PT" sz="2200" dirty="0" smtClean="0"/>
              <a:t>Sociedade Portuguesa de Neurologia]</a:t>
            </a:r>
            <a:endParaRPr lang="pt-PT" sz="2200" dirty="0"/>
          </a:p>
        </p:txBody>
      </p:sp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593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Congressos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834" cy="4800600"/>
          </a:xfrm>
        </p:spPr>
        <p:txBody>
          <a:bodyPr/>
          <a:lstStyle/>
          <a:p>
            <a:pPr marL="82550" indent="0">
              <a:lnSpc>
                <a:spcPct val="150000"/>
              </a:lnSpc>
              <a:buNone/>
            </a:pPr>
            <a:r>
              <a:rPr lang="pt-PT" sz="2200" i="1" dirty="0" smtClean="0"/>
              <a:t>... </a:t>
            </a:r>
            <a:r>
              <a:rPr lang="pt-PT" sz="2200" i="1" dirty="0"/>
              <a:t>como a oferta do ponto de vista científico é tão grande hoje em dia </a:t>
            </a:r>
            <a:r>
              <a:rPr lang="pt-PT" sz="2200" i="1" dirty="0" smtClean="0"/>
              <a:t>que, os </a:t>
            </a:r>
            <a:r>
              <a:rPr lang="pt-PT" sz="2200" i="1" dirty="0"/>
              <a:t>próprios investigadores que, apesar de serem sócios da SPECO, </a:t>
            </a:r>
            <a:r>
              <a:rPr lang="pt-PT" sz="2200" i="1" dirty="0" smtClean="0"/>
              <a:t>preferem que</a:t>
            </a:r>
            <a:r>
              <a:rPr lang="pt-PT" sz="2200" i="1" dirty="0"/>
              <a:t>, não tendo nem financiamento, nem tendo tempo para irem a todas </a:t>
            </a:r>
            <a:r>
              <a:rPr lang="pt-PT" sz="2200" i="1" dirty="0" smtClean="0"/>
              <a:t>as reuniões </a:t>
            </a:r>
            <a:r>
              <a:rPr lang="pt-PT" sz="2200" i="1" dirty="0"/>
              <a:t>que existem hoje em dia, a nível internacional, antes querem </a:t>
            </a:r>
            <a:r>
              <a:rPr lang="pt-PT" sz="2200" i="1" dirty="0" smtClean="0"/>
              <a:t>apresentar o </a:t>
            </a:r>
            <a:r>
              <a:rPr lang="pt-PT" sz="2200" i="1" dirty="0"/>
              <a:t>resultado do seu trabalho em reuniões internacionais do que </a:t>
            </a:r>
            <a:r>
              <a:rPr lang="pt-PT" sz="2200" i="1" dirty="0" smtClean="0"/>
              <a:t>em reuniões </a:t>
            </a:r>
            <a:r>
              <a:rPr lang="pt-PT" sz="2200" i="1" dirty="0"/>
              <a:t>nacionais, e foi isso que começou a levar a que a </a:t>
            </a:r>
            <a:r>
              <a:rPr lang="pt-PT" sz="2200" i="1" dirty="0" smtClean="0"/>
              <a:t>Sociedade começasse a </a:t>
            </a:r>
            <a:r>
              <a:rPr lang="pt-PT" sz="2200" i="1" dirty="0"/>
              <a:t>perder um bocadinho a </a:t>
            </a:r>
            <a:r>
              <a:rPr lang="pt-PT" sz="2200" i="1" dirty="0" smtClean="0"/>
              <a:t>visibilidade.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pt-PT" sz="2200" dirty="0" smtClean="0"/>
              <a:t>[</a:t>
            </a:r>
            <a:r>
              <a:rPr lang="pt-PT" sz="2200" dirty="0"/>
              <a:t>entrevista </a:t>
            </a:r>
            <a:r>
              <a:rPr lang="pt-PT" sz="2200" dirty="0" smtClean="0"/>
              <a:t>Sociedade Portuguesa de Ecologia].</a:t>
            </a:r>
            <a:endParaRPr lang="pt-PT" sz="2200" dirty="0"/>
          </a:p>
        </p:txBody>
      </p:sp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24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Publicações</a:t>
            </a:r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681163"/>
            <a:ext cx="7895100" cy="39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706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Publicações</a:t>
            </a: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1187624" y="126876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i="1" dirty="0"/>
              <a:t>Revista Portuguesa de Química, que era só para artigos de investigação </a:t>
            </a:r>
            <a:r>
              <a:rPr lang="pt-PT" sz="2000" i="1" dirty="0" smtClean="0"/>
              <a:t>e </a:t>
            </a:r>
            <a:r>
              <a:rPr lang="pt-PT" sz="2000" i="1" dirty="0"/>
              <a:t>na altura muitos dos nossos investigadores era aí </a:t>
            </a:r>
            <a:r>
              <a:rPr lang="pt-PT" sz="2000" i="1" dirty="0" smtClean="0"/>
              <a:t>que publicavam </a:t>
            </a:r>
            <a:r>
              <a:rPr lang="pt-PT" sz="2000" i="1" dirty="0"/>
              <a:t>os seus poucos trabalhos que iam produzindo. [...] Depois </a:t>
            </a:r>
            <a:r>
              <a:rPr lang="pt-PT" sz="2000" i="1" dirty="0" smtClean="0"/>
              <a:t>entretanto, como </a:t>
            </a:r>
            <a:r>
              <a:rPr lang="pt-PT" sz="2000" i="1" dirty="0"/>
              <a:t>sabe, as pessoas foram fazer os doutoramentos para fora </a:t>
            </a:r>
            <a:r>
              <a:rPr lang="pt-PT" sz="2000" i="1" dirty="0" smtClean="0"/>
              <a:t>[...], e </a:t>
            </a:r>
            <a:r>
              <a:rPr lang="pt-PT" sz="2000" i="1" dirty="0"/>
              <a:t>depois começaram a tentar também publicar em revistas </a:t>
            </a:r>
            <a:r>
              <a:rPr lang="pt-PT" sz="2000" i="1" dirty="0" smtClean="0"/>
              <a:t>internacionais, […] </a:t>
            </a:r>
            <a:r>
              <a:rPr lang="pt-PT" sz="2000" i="1" dirty="0"/>
              <a:t>nos anos 80 e 90 isso tornou-se cada vez mais vulgar e portanto </a:t>
            </a:r>
            <a:r>
              <a:rPr lang="pt-PT" sz="2000" i="1" dirty="0" smtClean="0"/>
              <a:t>as pessoas</a:t>
            </a:r>
            <a:r>
              <a:rPr lang="pt-PT" sz="2000" i="1" dirty="0"/>
              <a:t>: «ah, vou meter um artigo na Revista Portuguesa de Química para </a:t>
            </a:r>
            <a:r>
              <a:rPr lang="pt-PT" sz="2000" i="1" dirty="0" smtClean="0"/>
              <a:t>quê? Não </a:t>
            </a:r>
            <a:r>
              <a:rPr lang="pt-PT" sz="2000" i="1" dirty="0"/>
              <a:t>tem impacto nenhum</a:t>
            </a:r>
            <a:r>
              <a:rPr lang="pt-PT" sz="2000" i="1" dirty="0" smtClean="0"/>
              <a:t>...»,[…] </a:t>
            </a:r>
            <a:r>
              <a:rPr lang="pt-PT" sz="2000" i="1" dirty="0"/>
              <a:t>não tinha </a:t>
            </a:r>
            <a:r>
              <a:rPr lang="pt-PT" sz="2000" i="1" dirty="0" smtClean="0"/>
              <a:t>prestigio […]</a:t>
            </a:r>
            <a:r>
              <a:rPr lang="pt-PT" sz="2000" i="1" dirty="0"/>
              <a:t> depois surgiu um consórcio para editar as </a:t>
            </a:r>
            <a:r>
              <a:rPr lang="pt-PT" sz="2000" i="1" dirty="0" smtClean="0"/>
              <a:t>revistas de </a:t>
            </a:r>
            <a:r>
              <a:rPr lang="pt-PT" sz="2000" i="1" dirty="0"/>
              <a:t>química europeias, e a condição primeira para se entrar nesse consórcio </a:t>
            </a:r>
            <a:r>
              <a:rPr lang="pt-PT" sz="2000" i="1" dirty="0" smtClean="0"/>
              <a:t>é desistir </a:t>
            </a:r>
            <a:r>
              <a:rPr lang="pt-PT" sz="2000" i="1" dirty="0"/>
              <a:t>da revista nacional, que era fundida com a revista </a:t>
            </a:r>
            <a:r>
              <a:rPr lang="pt-PT" sz="2000" i="1" dirty="0" smtClean="0"/>
              <a:t>europeia</a:t>
            </a:r>
            <a:r>
              <a:rPr lang="pt-PT" sz="2200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[entrevista Sociedade Portuguesa de Química]</a:t>
            </a:r>
            <a:endParaRPr lang="pt-PT" sz="2200" i="1" dirty="0"/>
          </a:p>
        </p:txBody>
      </p:sp>
      <p:pic>
        <p:nvPicPr>
          <p:cNvPr id="6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461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Publicações</a:t>
            </a:r>
            <a:endParaRPr lang="pt-PT" dirty="0"/>
          </a:p>
        </p:txBody>
      </p:sp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ângulo 5"/>
          <p:cNvSpPr/>
          <p:nvPr/>
        </p:nvSpPr>
        <p:spPr>
          <a:xfrm>
            <a:off x="1043608" y="1412776"/>
            <a:ext cx="81003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i="1" dirty="0"/>
              <a:t>A revista não pretende, nunca pretendeu ser uma espécie de </a:t>
            </a:r>
            <a:r>
              <a:rPr lang="pt-PT" sz="2200" i="1" dirty="0" smtClean="0"/>
              <a:t>concorrente das </a:t>
            </a:r>
            <a:r>
              <a:rPr lang="pt-PT" sz="2200" i="1" dirty="0"/>
              <a:t>revistas de sociologia já existentes. A intenção da revista é, por um </a:t>
            </a:r>
            <a:r>
              <a:rPr lang="pt-PT" sz="2200" i="1" dirty="0" smtClean="0"/>
              <a:t>lado, e </a:t>
            </a:r>
            <a:r>
              <a:rPr lang="pt-PT" sz="2200" i="1" dirty="0"/>
              <a:t>é por isso que ela é uma revista on-line, dar o nosso contributo no </a:t>
            </a:r>
            <a:r>
              <a:rPr lang="pt-PT" sz="2200" i="1" dirty="0" smtClean="0"/>
              <a:t>sentido de </a:t>
            </a:r>
            <a:r>
              <a:rPr lang="pt-PT" sz="2200" i="1" dirty="0"/>
              <a:t>ir divulgando em acesso aberto aquilo que os sociólogos portugueses </a:t>
            </a:r>
            <a:r>
              <a:rPr lang="pt-PT" sz="2200" i="1" dirty="0" smtClean="0"/>
              <a:t>estão a </a:t>
            </a:r>
            <a:r>
              <a:rPr lang="pt-PT" sz="2200" i="1" dirty="0"/>
              <a:t>produzir. </a:t>
            </a:r>
            <a:r>
              <a:rPr lang="pt-PT" sz="2200" i="1" dirty="0" smtClean="0"/>
              <a:t> [...] estamos abertos </a:t>
            </a:r>
            <a:r>
              <a:rPr lang="pt-PT" sz="2200" i="1" dirty="0"/>
              <a:t>à publicação de artigos científicos, mas também à publicação de </a:t>
            </a:r>
            <a:r>
              <a:rPr lang="pt-PT" sz="2200" i="1" dirty="0" smtClean="0"/>
              <a:t>re</a:t>
            </a:r>
            <a:r>
              <a:rPr lang="pt-PT" sz="2200" i="1" dirty="0"/>
              <a:t>flexões sobre as experiências que decorrem do exercício da profissão </a:t>
            </a:r>
            <a:r>
              <a:rPr lang="pt-PT" sz="2200" i="1" dirty="0" smtClean="0"/>
              <a:t>sobre outras </a:t>
            </a:r>
            <a:r>
              <a:rPr lang="pt-PT" sz="2200" i="1" dirty="0"/>
              <a:t>perspetivas, estamos abertos também à publicação de relatórios </a:t>
            </a:r>
            <a:r>
              <a:rPr lang="pt-PT" sz="2200" i="1" dirty="0" smtClean="0"/>
              <a:t>de projetos</a:t>
            </a:r>
            <a:r>
              <a:rPr lang="pt-PT" sz="2200" i="1" dirty="0"/>
              <a:t>, mais na lógica de </a:t>
            </a:r>
            <a:r>
              <a:rPr lang="pt-PT" sz="2200" i="1" dirty="0" err="1"/>
              <a:t>working</a:t>
            </a:r>
            <a:r>
              <a:rPr lang="pt-PT" sz="2200" i="1" dirty="0"/>
              <a:t> </a:t>
            </a:r>
            <a:r>
              <a:rPr lang="pt-PT" sz="2200" i="1" dirty="0" err="1"/>
              <a:t>papers</a:t>
            </a:r>
            <a:r>
              <a:rPr lang="pt-PT" sz="2200" i="1" dirty="0"/>
              <a:t> </a:t>
            </a:r>
            <a:endParaRPr lang="pt-PT" sz="2200" i="1" dirty="0" smtClean="0"/>
          </a:p>
          <a:p>
            <a:pPr>
              <a:lnSpc>
                <a:spcPct val="150000"/>
              </a:lnSpc>
            </a:pPr>
            <a:r>
              <a:rPr lang="pt-PT" sz="2200" dirty="0" smtClean="0"/>
              <a:t>[</a:t>
            </a:r>
            <a:r>
              <a:rPr lang="pt-PT" sz="2200" dirty="0"/>
              <a:t>entrevista </a:t>
            </a:r>
            <a:r>
              <a:rPr lang="pt-PT" sz="2200" dirty="0" smtClean="0"/>
              <a:t>Associação Portuguesa de Sociologia]</a:t>
            </a: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xmlns="" val="522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pt-PT" dirty="0" smtClean="0"/>
              <a:t>Promoção da investigação científica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1259632" y="2076241"/>
            <a:ext cx="7499350" cy="3440991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t-PT" sz="2400" dirty="0" smtClean="0"/>
          </a:p>
          <a:p>
            <a:pPr>
              <a:lnSpc>
                <a:spcPct val="150000"/>
              </a:lnSpc>
            </a:pPr>
            <a:r>
              <a:rPr lang="pt-PT" sz="2400" dirty="0" smtClean="0"/>
              <a:t>Participação em atividades de investigação</a:t>
            </a:r>
          </a:p>
          <a:p>
            <a:pPr>
              <a:lnSpc>
                <a:spcPct val="150000"/>
              </a:lnSpc>
            </a:pPr>
            <a:r>
              <a:rPr lang="pt-PT" sz="2400" dirty="0" smtClean="0"/>
              <a:t>Atribuição de bolsas, prémios, financiamento</a:t>
            </a:r>
            <a:endParaRPr lang="pt-PT" sz="2400" dirty="0"/>
          </a:p>
        </p:txBody>
      </p:sp>
      <p:pic>
        <p:nvPicPr>
          <p:cNvPr id="3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018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Atividades de investigação</a:t>
            </a:r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778507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52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Atividades de investigação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052736"/>
            <a:ext cx="7920880" cy="4800600"/>
          </a:xfrm>
        </p:spPr>
        <p:txBody>
          <a:bodyPr/>
          <a:lstStyle/>
          <a:p>
            <a:pPr marL="82550" indent="0">
              <a:lnSpc>
                <a:spcPct val="150000"/>
              </a:lnSpc>
              <a:buNone/>
            </a:pPr>
            <a:endParaRPr lang="pt-PT" sz="2200" i="1" dirty="0" smtClean="0"/>
          </a:p>
          <a:p>
            <a:pPr marL="82550" indent="0">
              <a:lnSpc>
                <a:spcPct val="150000"/>
              </a:lnSpc>
              <a:buNone/>
            </a:pPr>
            <a:r>
              <a:rPr lang="pt-PT" sz="2200" i="1" dirty="0" smtClean="0"/>
              <a:t>Há </a:t>
            </a:r>
            <a:r>
              <a:rPr lang="pt-PT" sz="2200" i="1" dirty="0"/>
              <a:t>vários projetos</a:t>
            </a:r>
            <a:r>
              <a:rPr lang="pt-PT" sz="2200" i="1" dirty="0" smtClean="0"/>
              <a:t>.  </a:t>
            </a:r>
            <a:r>
              <a:rPr lang="pt-PT" sz="2200" i="1" dirty="0"/>
              <a:t>Por exemplo, o dos </a:t>
            </a:r>
            <a:r>
              <a:rPr lang="pt-PT" sz="2200" i="1" dirty="0" smtClean="0"/>
              <a:t>asteroides </a:t>
            </a:r>
            <a:r>
              <a:rPr lang="pt-PT" sz="2200" i="1" dirty="0"/>
              <a:t>é uma coisa </a:t>
            </a:r>
            <a:r>
              <a:rPr lang="pt-PT" sz="2200" i="1" dirty="0" smtClean="0"/>
              <a:t>desenvolvida pela </a:t>
            </a:r>
            <a:r>
              <a:rPr lang="pt-PT" sz="2200" i="1" dirty="0"/>
              <a:t>NASA que visa o mapeamento do céu, fazer o mapa dos </a:t>
            </a:r>
            <a:r>
              <a:rPr lang="pt-PT" sz="2200" i="1" dirty="0" smtClean="0"/>
              <a:t>asteroides </a:t>
            </a:r>
            <a:r>
              <a:rPr lang="pt-PT" sz="2200" i="1" dirty="0"/>
              <a:t>que andam por aí, para ver se algum deles pode constituir uma ameaça </a:t>
            </a:r>
            <a:r>
              <a:rPr lang="pt-PT" sz="2200" i="1" dirty="0" smtClean="0"/>
              <a:t>para o </a:t>
            </a:r>
            <a:r>
              <a:rPr lang="pt-PT" sz="2200" i="1" dirty="0"/>
              <a:t>nosso </a:t>
            </a:r>
            <a:r>
              <a:rPr lang="pt-PT" sz="2200" i="1" dirty="0" smtClean="0"/>
              <a:t>planeta […] Eu </a:t>
            </a:r>
            <a:r>
              <a:rPr lang="pt-PT" sz="2200" i="1" dirty="0"/>
              <a:t>ouvi falar e Portugal aderiu logo, com uma escola, </a:t>
            </a:r>
            <a:r>
              <a:rPr lang="pt-PT" sz="2200" i="1" dirty="0" smtClean="0"/>
              <a:t>onde </a:t>
            </a:r>
            <a:r>
              <a:rPr lang="pt-PT" sz="2200" i="1" dirty="0"/>
              <a:t>estava </a:t>
            </a:r>
            <a:r>
              <a:rPr lang="pt-PT" sz="2200" i="1" dirty="0" smtClean="0"/>
              <a:t>uma professora […]. Ela aderiu </a:t>
            </a:r>
            <a:r>
              <a:rPr lang="pt-PT" sz="2200" i="1" dirty="0"/>
              <a:t>logo e no ano seguinte também ensinou outra professora. No </a:t>
            </a:r>
            <a:r>
              <a:rPr lang="pt-PT" sz="2200" i="1" dirty="0" smtClean="0"/>
              <a:t>outro ano </a:t>
            </a:r>
            <a:r>
              <a:rPr lang="pt-PT" sz="2200" i="1" dirty="0"/>
              <a:t>já eram sete escolas em </a:t>
            </a:r>
            <a:r>
              <a:rPr lang="pt-PT" sz="2200" i="1" dirty="0" smtClean="0"/>
              <a:t>Portugal .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pt-PT" sz="2200" dirty="0" smtClean="0"/>
              <a:t>[entrevista Nuclio]</a:t>
            </a:r>
            <a:endParaRPr lang="pt-PT" sz="2200" dirty="0"/>
          </a:p>
        </p:txBody>
      </p:sp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525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Prémios, bolsas, financiamento</a:t>
            </a:r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7712" y="2203176"/>
            <a:ext cx="7968784" cy="25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21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projecto de investigação</a:t>
            </a:r>
            <a:endParaRPr lang="pt-PT" dirty="0"/>
          </a:p>
        </p:txBody>
      </p:sp>
      <p:pic>
        <p:nvPicPr>
          <p:cNvPr id="6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2799" y="116632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ângulo 7"/>
          <p:cNvSpPr/>
          <p:nvPr/>
        </p:nvSpPr>
        <p:spPr>
          <a:xfrm>
            <a:off x="1043608" y="1340768"/>
            <a:ext cx="8100392" cy="570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82575" algn="ctr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GB" sz="2000" b="1" i="1" dirty="0" smtClean="0"/>
              <a:t>SOCSCI - </a:t>
            </a:r>
            <a:r>
              <a:rPr lang="en-GB" sz="2000" b="1" i="1" dirty="0" err="1" smtClean="0"/>
              <a:t>Sociedades</a:t>
            </a:r>
            <a:r>
              <a:rPr lang="en-GB" sz="2000" b="1" i="1" dirty="0" smtClean="0"/>
              <a:t> </a:t>
            </a:r>
            <a:r>
              <a:rPr lang="en-GB" sz="2000" b="1" i="1" dirty="0" err="1"/>
              <a:t>Científicas</a:t>
            </a:r>
            <a:r>
              <a:rPr lang="en-GB" sz="2000" b="1" i="1" dirty="0"/>
              <a:t> </a:t>
            </a:r>
            <a:r>
              <a:rPr lang="en-GB" sz="2000" b="1" i="1" dirty="0" err="1"/>
              <a:t>na</a:t>
            </a:r>
            <a:r>
              <a:rPr lang="en-GB" sz="2000" b="1" i="1" dirty="0"/>
              <a:t> </a:t>
            </a:r>
            <a:r>
              <a:rPr lang="en-GB" sz="2000" b="1" i="1" dirty="0" err="1"/>
              <a:t>Ciência</a:t>
            </a:r>
            <a:r>
              <a:rPr lang="en-GB" sz="2000" b="1" i="1" dirty="0"/>
              <a:t> </a:t>
            </a:r>
            <a:r>
              <a:rPr lang="en-GB" sz="2000" b="1" i="1" dirty="0" err="1" smtClean="0"/>
              <a:t>Contemporânea</a:t>
            </a:r>
            <a:endParaRPr lang="en-GB" sz="2000" b="1" i="1" dirty="0" smtClean="0"/>
          </a:p>
          <a:p>
            <a:pPr marL="365125" lvl="0" indent="-282575" algn="ctr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GB" sz="2000" b="1" i="1" dirty="0" smtClean="0"/>
          </a:p>
          <a:p>
            <a:pPr marL="365125" lvl="0" indent="-282575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GB" b="1" dirty="0" err="1" smtClean="0"/>
              <a:t>Duração</a:t>
            </a:r>
            <a:r>
              <a:rPr lang="en-GB" dirty="0"/>
              <a:t>: </a:t>
            </a:r>
            <a:r>
              <a:rPr lang="en-GB" dirty="0" smtClean="0"/>
              <a:t> </a:t>
            </a:r>
            <a:r>
              <a:rPr lang="en-GB" dirty="0" err="1" smtClean="0"/>
              <a:t>março</a:t>
            </a:r>
            <a:r>
              <a:rPr lang="en-GB" dirty="0" smtClean="0"/>
              <a:t> de 2010 - </a:t>
            </a:r>
            <a:r>
              <a:rPr lang="en-GB" dirty="0" err="1" smtClean="0"/>
              <a:t>agosto</a:t>
            </a:r>
            <a:r>
              <a:rPr lang="en-GB" dirty="0" smtClean="0"/>
              <a:t> de 2012</a:t>
            </a:r>
            <a:endParaRPr lang="en-GB" dirty="0"/>
          </a:p>
          <a:p>
            <a:pPr marL="365125" lvl="0" indent="-282575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en-GB" b="1" dirty="0" err="1"/>
              <a:t>Objectivos</a:t>
            </a:r>
            <a:r>
              <a:rPr lang="en-GB" dirty="0"/>
              <a:t>: </a:t>
            </a:r>
            <a:r>
              <a:rPr lang="en-GB" dirty="0" smtClean="0"/>
              <a:t> (a)</a:t>
            </a:r>
            <a:r>
              <a:rPr lang="en-US" dirty="0"/>
              <a:t> </a:t>
            </a:r>
            <a:r>
              <a:rPr lang="pt-PT" dirty="0"/>
              <a:t>traçar um panorama das sociedades científicas em Portugal </a:t>
            </a:r>
            <a:r>
              <a:rPr lang="pt-PT" dirty="0" smtClean="0"/>
              <a:t>e (b) </a:t>
            </a:r>
            <a:r>
              <a:rPr lang="pt-PT" dirty="0"/>
              <a:t>estudar o comportamento associativo </a:t>
            </a:r>
            <a:r>
              <a:rPr lang="pt-PT" dirty="0" smtClean="0"/>
              <a:t>dos cientistas e </a:t>
            </a:r>
            <a:r>
              <a:rPr lang="pt-PT" dirty="0"/>
              <a:t>respectivas </a:t>
            </a:r>
            <a:r>
              <a:rPr lang="pt-PT" dirty="0" smtClean="0"/>
              <a:t>representações, </a:t>
            </a:r>
            <a:r>
              <a:rPr lang="pt-PT" dirty="0"/>
              <a:t>de forma a compreender o papel das associações científicas na </a:t>
            </a:r>
            <a:r>
              <a:rPr lang="pt-PT" dirty="0" smtClean="0"/>
              <a:t>ciência</a:t>
            </a:r>
          </a:p>
          <a:p>
            <a:pPr marL="87313" indent="-4763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pt-PT" b="1" dirty="0" smtClean="0"/>
              <a:t>Equipa</a:t>
            </a:r>
            <a:r>
              <a:rPr lang="pt-PT" dirty="0" smtClean="0"/>
              <a:t>:  Ana Delicado (coordenadora),  Raquel Rego,  Cristina Palma Conceição,  Inês Pereira,  Cristiana Bastos,  Luís Junqueira e </a:t>
            </a:r>
            <a:r>
              <a:rPr lang="pt-PT" dirty="0"/>
              <a:t>P</a:t>
            </a:r>
            <a:r>
              <a:rPr lang="pt-PT" dirty="0" smtClean="0"/>
              <a:t>atrick Figueiredo</a:t>
            </a:r>
          </a:p>
          <a:p>
            <a:pPr marL="87313" indent="-4763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pt-PT" b="1" dirty="0" smtClean="0"/>
              <a:t>Centros de investigação parceiros</a:t>
            </a:r>
            <a:r>
              <a:rPr lang="pt-PT" dirty="0" smtClean="0"/>
              <a:t>: ICS-UL, CIES-IUL, SOCIUS-ISEG</a:t>
            </a:r>
          </a:p>
          <a:p>
            <a:pPr marL="87313" indent="-4763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en-GB" b="1" dirty="0" err="1" smtClean="0"/>
              <a:t>Financiamento</a:t>
            </a:r>
            <a:r>
              <a:rPr lang="en-GB" dirty="0" smtClean="0"/>
              <a:t>:  FCT </a:t>
            </a:r>
          </a:p>
          <a:p>
            <a:pPr marL="87313" lvl="0" indent="-4763" fontAlgn="base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541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Prémios</a:t>
            </a:r>
            <a:r>
              <a:rPr lang="en-GB" dirty="0" smtClean="0"/>
              <a:t>, </a:t>
            </a:r>
            <a:r>
              <a:rPr lang="en-GB" dirty="0" err="1" smtClean="0"/>
              <a:t>bolsas</a:t>
            </a:r>
            <a:r>
              <a:rPr lang="en-GB" dirty="0" smtClean="0"/>
              <a:t>, </a:t>
            </a:r>
            <a:r>
              <a:rPr lang="en-GB" dirty="0" err="1" smtClean="0"/>
              <a:t>financiamento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7624" y="1844824"/>
            <a:ext cx="7746826" cy="4403576"/>
          </a:xfrm>
        </p:spPr>
        <p:txBody>
          <a:bodyPr/>
          <a:lstStyle/>
          <a:p>
            <a:pPr marL="82550" indent="0">
              <a:lnSpc>
                <a:spcPct val="150000"/>
              </a:lnSpc>
              <a:buNone/>
            </a:pPr>
            <a:r>
              <a:rPr lang="pt-BR" sz="2200" i="1" dirty="0" smtClean="0"/>
              <a:t>…a </a:t>
            </a:r>
            <a:r>
              <a:rPr lang="pt-BR" sz="2200" i="1" dirty="0"/>
              <a:t>sociedade procura promover o contacto de cientistas portugueses com outros laboratórios estrangeiros, </a:t>
            </a:r>
            <a:r>
              <a:rPr lang="pt-BR" sz="2200" i="1" dirty="0" smtClean="0"/>
              <a:t>(…) No </a:t>
            </a:r>
            <a:r>
              <a:rPr lang="pt-BR" sz="2200" i="1" dirty="0"/>
              <a:t>outro nível, temos a promoção da excelência da investigação em neurociências, </a:t>
            </a:r>
            <a:r>
              <a:rPr lang="pt-BR" sz="2200" i="1" dirty="0" smtClean="0"/>
              <a:t>(…) </a:t>
            </a:r>
            <a:r>
              <a:rPr lang="pt-BR" sz="2200" i="1" dirty="0"/>
              <a:t>atribuímos </a:t>
            </a:r>
            <a:r>
              <a:rPr lang="pt-BR" sz="2200" i="1" dirty="0" smtClean="0"/>
              <a:t>prémios </a:t>
            </a:r>
            <a:r>
              <a:rPr lang="pt-BR" sz="2200" i="1" dirty="0"/>
              <a:t>de investigação, </a:t>
            </a:r>
            <a:r>
              <a:rPr lang="pt-BR" sz="2200" i="1" dirty="0" smtClean="0"/>
              <a:t>prémios </a:t>
            </a:r>
            <a:r>
              <a:rPr lang="pt-BR" sz="2200" i="1" dirty="0"/>
              <a:t>que procuram distinguir projetos de investigação, </a:t>
            </a:r>
            <a:r>
              <a:rPr lang="pt-BR" sz="2200" i="1" dirty="0" smtClean="0"/>
              <a:t>prémios </a:t>
            </a:r>
            <a:r>
              <a:rPr lang="pt-BR" sz="2200" i="1" dirty="0"/>
              <a:t>que procuram distinguir artigos científicos publicados em revistas de </a:t>
            </a:r>
            <a:r>
              <a:rPr lang="pt-BR" sz="2200" i="1" dirty="0" smtClean="0"/>
              <a:t>maior factor </a:t>
            </a:r>
            <a:r>
              <a:rPr lang="pt-BR" sz="2200" i="1" dirty="0"/>
              <a:t>de impacto</a:t>
            </a:r>
            <a:r>
              <a:rPr lang="pt-BR" sz="2200" i="1" dirty="0" smtClean="0"/>
              <a:t>. 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pt-BR" sz="2200" dirty="0" smtClean="0"/>
              <a:t>[entrevista Sociedade Portuguesa de Neurociências]</a:t>
            </a:r>
            <a:endParaRPr lang="en-GB" sz="2200" dirty="0"/>
          </a:p>
          <a:p>
            <a:pPr marL="82550" indent="0">
              <a:lnSpc>
                <a:spcPct val="150000"/>
              </a:lnSpc>
              <a:buNone/>
            </a:pPr>
            <a:endParaRPr lang="en-GB" sz="2200" dirty="0"/>
          </a:p>
        </p:txBody>
      </p:sp>
      <p:pic>
        <p:nvPicPr>
          <p:cNvPr id="10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61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Divulgação científica</a:t>
            </a:r>
            <a:endParaRPr lang="pt-P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709738"/>
            <a:ext cx="7646629" cy="3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461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Divulgação científica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7624" y="1508720"/>
            <a:ext cx="7956376" cy="4800600"/>
          </a:xfrm>
        </p:spPr>
        <p:txBody>
          <a:bodyPr/>
          <a:lstStyle/>
          <a:p>
            <a:pPr marL="82550" indent="0">
              <a:lnSpc>
                <a:spcPct val="150000"/>
              </a:lnSpc>
              <a:buNone/>
            </a:pPr>
            <a:r>
              <a:rPr lang="pt-PT" sz="2200" i="1" dirty="0"/>
              <a:t>No nosso site temos um leque de palestras que são dadas por </a:t>
            </a:r>
            <a:r>
              <a:rPr lang="pt-PT" sz="2200" i="1" dirty="0" smtClean="0"/>
              <a:t>especialistas e </a:t>
            </a:r>
            <a:r>
              <a:rPr lang="pt-PT" sz="2200" i="1" dirty="0"/>
              <a:t>podem ser dadas em qualquer ponto do país a pedido de qualquer </a:t>
            </a:r>
            <a:r>
              <a:rPr lang="pt-PT" sz="2200" i="1" dirty="0" smtClean="0"/>
              <a:t>pessoa. Isto </a:t>
            </a:r>
            <a:r>
              <a:rPr lang="pt-PT" sz="2200" i="1" dirty="0"/>
              <a:t>depende da disponibilidade do especialista para ir lá, depende de </a:t>
            </a:r>
            <a:r>
              <a:rPr lang="pt-PT" sz="2200" i="1" dirty="0" smtClean="0"/>
              <a:t>onde é</a:t>
            </a:r>
            <a:r>
              <a:rPr lang="pt-PT" sz="2200" i="1" dirty="0"/>
              <a:t>, que tema é, não é assim completamente à la carte, não é? Mas, por </a:t>
            </a:r>
            <a:r>
              <a:rPr lang="pt-PT" sz="2200" i="1" dirty="0" smtClean="0"/>
              <a:t>exemplo, um </a:t>
            </a:r>
            <a:r>
              <a:rPr lang="pt-PT" sz="2200" i="1" dirty="0"/>
              <a:t>professor que está numa escola secundária em Mogadouro, e </a:t>
            </a:r>
            <a:r>
              <a:rPr lang="pt-PT" sz="2200" i="1" dirty="0" smtClean="0"/>
              <a:t>quer fazer </a:t>
            </a:r>
            <a:r>
              <a:rPr lang="pt-PT" sz="2200" i="1" dirty="0"/>
              <a:t>algo diferente com os seus alunos [...], pode pedir para ir lá um </a:t>
            </a:r>
            <a:r>
              <a:rPr lang="pt-PT" sz="2200" i="1" dirty="0" smtClean="0"/>
              <a:t>especialista dar </a:t>
            </a:r>
            <a:r>
              <a:rPr lang="pt-PT" sz="2200" i="1" dirty="0"/>
              <a:t>uma palestra sobre qualquer coisa que tenha a ver com fotossíntese</a:t>
            </a:r>
            <a:r>
              <a:rPr lang="pt-PT" sz="2200" i="1" dirty="0" smtClean="0"/>
              <a:t>. 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pt-PT" sz="2200" dirty="0" smtClean="0"/>
              <a:t>[</a:t>
            </a:r>
            <a:r>
              <a:rPr lang="pt-PT" sz="2200" dirty="0"/>
              <a:t>entrevista </a:t>
            </a:r>
            <a:r>
              <a:rPr lang="pt-PT" sz="2200" dirty="0" smtClean="0"/>
              <a:t>Sociedade Portuguesa de Bioquímica]</a:t>
            </a:r>
            <a:endParaRPr lang="en-GB" sz="2200" dirty="0"/>
          </a:p>
        </p:txBody>
      </p:sp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86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Divulgação científica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826" cy="4800600"/>
          </a:xfrm>
        </p:spPr>
        <p:txBody>
          <a:bodyPr/>
          <a:lstStyle/>
          <a:p>
            <a:pPr marL="82550" indent="0">
              <a:lnSpc>
                <a:spcPct val="150000"/>
              </a:lnSpc>
              <a:buNone/>
            </a:pPr>
            <a:r>
              <a:rPr lang="pt-PT" sz="2200" i="1" dirty="0" smtClean="0"/>
              <a:t>O </a:t>
            </a:r>
            <a:r>
              <a:rPr lang="pt-PT" sz="2200" i="1" dirty="0"/>
              <a:t>que me apercebei é que havia muito trabalho a fazer ao nível da educação e ao nível daquilo que chamamos literacia científica. </a:t>
            </a:r>
            <a:r>
              <a:rPr lang="pt-PT" sz="2200" i="1" dirty="0" smtClean="0"/>
              <a:t> E </a:t>
            </a:r>
            <a:r>
              <a:rPr lang="pt-PT" sz="2200" i="1" dirty="0"/>
              <a:t>portanto, pensámos em projectos educativos e introdução de pequenas tecnologias, etc. </a:t>
            </a:r>
            <a:r>
              <a:rPr lang="pt-PT" sz="2200" i="1" dirty="0" smtClean="0"/>
              <a:t>(…) acho </a:t>
            </a:r>
            <a:r>
              <a:rPr lang="pt-PT" sz="2200" i="1" dirty="0"/>
              <a:t>que isto é um conceito original de fazer cooperação de fazer com países em desenvolvimento, a nível da promoção da literacia científica, educação científica, transferência de pequena tecnologia, e portanto foi isso que nos levou a fundar a associação</a:t>
            </a:r>
            <a:r>
              <a:rPr lang="pt-PT" sz="2200" i="1" dirty="0" smtClean="0"/>
              <a:t>.</a:t>
            </a:r>
          </a:p>
          <a:p>
            <a:pPr marL="82550" indent="0">
              <a:lnSpc>
                <a:spcPct val="150000"/>
              </a:lnSpc>
              <a:buNone/>
            </a:pPr>
            <a:r>
              <a:rPr lang="pt-PT" sz="2200" dirty="0" smtClean="0"/>
              <a:t>[entrevista Scientists in the World]</a:t>
            </a:r>
            <a:endParaRPr lang="en-GB" sz="2200" dirty="0"/>
          </a:p>
        </p:txBody>
      </p:sp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6987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Aconselhamento de políticas</a:t>
            </a: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838324"/>
            <a:ext cx="7556078" cy="367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255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Aconselhamento de políticas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187624" y="1340768"/>
            <a:ext cx="77598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i="1" dirty="0"/>
              <a:t>Na verdade achamos que as sociedades científicas deviam ser, por </a:t>
            </a:r>
            <a:r>
              <a:rPr lang="pt-PT" sz="2200" i="1" dirty="0" smtClean="0"/>
              <a:t>norma, consultadas </a:t>
            </a:r>
            <a:r>
              <a:rPr lang="pt-PT" sz="2200" i="1" dirty="0"/>
              <a:t>pelas estruturas de gestão da ciência. Achamos que ninguém </a:t>
            </a:r>
            <a:r>
              <a:rPr lang="pt-PT" sz="2200" i="1" dirty="0" smtClean="0"/>
              <a:t>melhor do </a:t>
            </a:r>
            <a:r>
              <a:rPr lang="pt-PT" sz="2200" i="1" dirty="0"/>
              <a:t>que as sociedades científicas representa a comunidade </a:t>
            </a:r>
            <a:r>
              <a:rPr lang="pt-PT" sz="2200" i="1" dirty="0" smtClean="0"/>
              <a:t>científica. A </a:t>
            </a:r>
            <a:r>
              <a:rPr lang="pt-PT" sz="2200" i="1" dirty="0"/>
              <a:t>gestão da ciência em Portugal, normalmente, é feita com recurso a </a:t>
            </a:r>
            <a:r>
              <a:rPr lang="pt-PT" sz="2200" i="1" dirty="0" smtClean="0"/>
              <a:t>consulta de </a:t>
            </a:r>
            <a:r>
              <a:rPr lang="pt-PT" sz="2200" i="1" dirty="0"/>
              <a:t>grupo, cientistas individuais, ou laboratórios de ciência. O que está </a:t>
            </a:r>
            <a:r>
              <a:rPr lang="pt-PT" sz="2200" i="1" dirty="0" smtClean="0"/>
              <a:t>muito bem </a:t>
            </a:r>
            <a:r>
              <a:rPr lang="pt-PT" sz="2200" i="1" dirty="0"/>
              <a:t>mas tem alguns efeitos perversos. Ou seja, digamos que a </a:t>
            </a:r>
            <a:r>
              <a:rPr lang="pt-PT" sz="2200" i="1" dirty="0" smtClean="0"/>
              <a:t>influência dos </a:t>
            </a:r>
            <a:r>
              <a:rPr lang="pt-PT" sz="2200" i="1" dirty="0"/>
              <a:t>decisores diretamente por grupos de interesse... As sociedades </a:t>
            </a:r>
            <a:r>
              <a:rPr lang="pt-PT" sz="2200" i="1" dirty="0" smtClean="0"/>
              <a:t>científicas aí </a:t>
            </a:r>
            <a:r>
              <a:rPr lang="pt-PT" sz="2200" i="1" dirty="0"/>
              <a:t>afirmam-se como completamente independentes. </a:t>
            </a:r>
            <a:endParaRPr lang="pt-PT" sz="2200" i="1" dirty="0" smtClean="0"/>
          </a:p>
          <a:p>
            <a:pPr>
              <a:lnSpc>
                <a:spcPct val="150000"/>
              </a:lnSpc>
            </a:pPr>
            <a:r>
              <a:rPr lang="pt-PT" sz="2200" dirty="0" smtClean="0"/>
              <a:t>[entrevista Sociedade Portuguesa de Neurociências]</a:t>
            </a: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833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Aconselhamento de políticas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i="1" dirty="0" smtClean="0"/>
              <a:t>Houve </a:t>
            </a:r>
            <a:r>
              <a:rPr lang="pt-PT" sz="2200" i="1" dirty="0"/>
              <a:t>um contacto grande com [...] </a:t>
            </a:r>
            <a:r>
              <a:rPr lang="pt-PT" sz="2200" i="1" dirty="0" smtClean="0"/>
              <a:t>os agentes </a:t>
            </a:r>
            <a:r>
              <a:rPr lang="pt-PT" sz="2200" i="1" dirty="0"/>
              <a:t>políticos nos últimos sete, oito anos e que se saldou numa </a:t>
            </a:r>
            <a:r>
              <a:rPr lang="pt-PT" sz="2200" i="1" dirty="0" smtClean="0"/>
              <a:t>recomendação que </a:t>
            </a:r>
            <a:r>
              <a:rPr lang="pt-PT" sz="2200" i="1" dirty="0"/>
              <a:t>foi feita agora e aprovada na Assembleia da República, uma série</a:t>
            </a:r>
          </a:p>
          <a:p>
            <a:pPr>
              <a:lnSpc>
                <a:spcPct val="150000"/>
              </a:lnSpc>
            </a:pPr>
            <a:r>
              <a:rPr lang="pt-PT" sz="2200" i="1" dirty="0"/>
              <a:t>de recomendações aprovadas por unanimidade por todos os partidos </a:t>
            </a:r>
            <a:r>
              <a:rPr lang="pt-PT" sz="2200" i="1" dirty="0" smtClean="0"/>
              <a:t>em que </a:t>
            </a:r>
            <a:r>
              <a:rPr lang="pt-PT" sz="2200" i="1" dirty="0"/>
              <a:t>se define no fundo uma política para atacar o problema sísmico</a:t>
            </a:r>
            <a:r>
              <a:rPr lang="pt-PT" sz="2200" i="1" dirty="0" smtClean="0"/>
              <a:t>. […] </a:t>
            </a:r>
            <a:r>
              <a:rPr lang="pt-PT" sz="2200" i="1" dirty="0"/>
              <a:t>pedimos reuniões diversas com </a:t>
            </a:r>
            <a:r>
              <a:rPr lang="pt-PT" sz="2200" i="1" dirty="0" smtClean="0"/>
              <a:t>deputados, comissões </a:t>
            </a:r>
            <a:r>
              <a:rPr lang="pt-PT" sz="2200" i="1" dirty="0"/>
              <a:t>de obras públicas, membros do governo. [...] </a:t>
            </a:r>
            <a:r>
              <a:rPr lang="pt-PT" sz="2200" i="1" dirty="0" smtClean="0"/>
              <a:t>Sempre </a:t>
            </a:r>
            <a:r>
              <a:rPr lang="pt-PT" sz="2200" i="1" dirty="0"/>
              <a:t>que pode, sempre que </a:t>
            </a:r>
            <a:r>
              <a:rPr lang="pt-PT" sz="2200" i="1" dirty="0" smtClean="0"/>
              <a:t>há um </a:t>
            </a:r>
            <a:r>
              <a:rPr lang="pt-PT" sz="2200" i="1" dirty="0"/>
              <a:t>sismo, faz um pouco de </a:t>
            </a:r>
            <a:r>
              <a:rPr lang="pt-PT" sz="2200" i="1" dirty="0" err="1"/>
              <a:t>lobbying</a:t>
            </a:r>
            <a:r>
              <a:rPr lang="pt-PT" sz="2200" i="1" dirty="0"/>
              <a:t> nesse </a:t>
            </a:r>
            <a:r>
              <a:rPr lang="pt-PT" sz="2200" i="1" dirty="0" smtClean="0"/>
              <a:t>sentido 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[entrevista Sociedade Portuguesa de Engenharia Sísmica]</a:t>
            </a: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818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Representação de interesses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0210" y="1797653"/>
            <a:ext cx="7152229" cy="415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818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Representação de interesses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87624" y="1765421"/>
            <a:ext cx="7704856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Temos estado numa outra intervenção mais a nível judicial, ainda recentemente fizemos uma queixa sobre um regulamento que contratou 200 voluntários da Faculdade de Ciências Médicas da Universidade Nova de Lisboa.  A própria Faculdade acabou por reconhecer, através do seu Diretor, que o regulamento deveria ser revogado e acabou por recuar, o que foi um passo importante nesta batalha contra o voluntariado no Ensino Superior.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/>
              <a:t>[</a:t>
            </a:r>
            <a:r>
              <a:rPr lang="pt-PT" sz="2200" dirty="0" smtClean="0"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pt-PT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ntrevista Sindicato Nacional</a:t>
            </a:r>
            <a:r>
              <a:rPr kumimoji="0" lang="pt-PT" sz="22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do Ensino Superior</a:t>
            </a:r>
            <a:r>
              <a:rPr lang="pt-PT" sz="2200" dirty="0" smtClean="0"/>
              <a:t>]</a:t>
            </a:r>
            <a:endParaRPr kumimoji="0" lang="pt-PT" sz="2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Regulação ética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47664" y="1700808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37130"/>
            <a:ext cx="7416824" cy="421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</a:t>
            </a:r>
            <a:endParaRPr lang="pt-PT" dirty="0"/>
          </a:p>
        </p:txBody>
      </p:sp>
      <p:pic>
        <p:nvPicPr>
          <p:cNvPr id="6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71538" y="1295400"/>
            <a:ext cx="7858180" cy="4800600"/>
          </a:xfrm>
          <a:prstGeom prst="rect">
            <a:avLst/>
          </a:prstGeom>
        </p:spPr>
        <p:txBody>
          <a:bodyPr/>
          <a:lstStyle/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pt-P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Recenseamento de associações científicas (N=443/365)</a:t>
            </a:r>
          </a:p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pt-PT" sz="2200" dirty="0" smtClean="0"/>
              <a:t>Análise dos estatutos das associações científicas (N=262)</a:t>
            </a:r>
            <a:endParaRPr kumimoji="0" lang="pt-P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pt-P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Inquérito</a:t>
            </a:r>
            <a:r>
              <a:rPr lang="pt-PT" sz="2200" dirty="0"/>
              <a:t> </a:t>
            </a:r>
            <a:r>
              <a:rPr lang="pt-PT" sz="2200" dirty="0" smtClean="0"/>
              <a:t>a associações científicas (N=107)</a:t>
            </a:r>
            <a:endParaRPr kumimoji="0" lang="pt-P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pt-PT" sz="2200" dirty="0" smtClean="0"/>
              <a:t>Estudos de caso (N=24)</a:t>
            </a:r>
          </a:p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pt-PT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Estudos históricos (Academia</a:t>
            </a:r>
            <a:r>
              <a:rPr kumimoji="0" lang="pt-PT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das Ciências de Lisboa; Sociedade de Geografia de Lisboa;  ADCT)</a:t>
            </a:r>
          </a:p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pt-PT" sz="2200" baseline="0" dirty="0" smtClean="0"/>
              <a:t>Inquérito</a:t>
            </a:r>
            <a:r>
              <a:rPr lang="pt-PT" sz="2200" dirty="0" smtClean="0"/>
              <a:t> a práticas associativas dos cientistas (N=862)</a:t>
            </a:r>
            <a:endParaRPr kumimoji="0" lang="pt-PT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7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0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Regulação ética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259632" y="1620525"/>
            <a:ext cx="756084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Tem [atividade], não muita, mas tem quando é solicitada por esclarecimentos dos próprios sócios, quando a própria Direção entende consultar sobre alguma coisa; o Conselho Deontológico tem estado sempre envolvido também naqueles debates de que estávamos a falar sobre a Ordem ou não Ordem, alguns deles até foram mesmo dinamizados pelo próprio Conselho, as dúvidas que se colocam mais frequentemente e que são remetidas para o Conselho têm a ver o exercício da profissão, tem a ver com o reconhecimento das competências, com o reconhecimento da formação, têm a ver com os concursos (…).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000" dirty="0" smtClean="0"/>
              <a:t>[e</a:t>
            </a:r>
            <a:r>
              <a:rPr kumimoji="0" lang="pt-PT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ntrevista  Associação Portuguesa de Sociologia</a:t>
            </a:r>
            <a:r>
              <a:rPr lang="pt-PT" sz="2000" dirty="0" smtClean="0"/>
              <a:t>]</a:t>
            </a:r>
            <a:endParaRPr kumimoji="0" lang="pt-PT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Perspectiva organizacional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4419" y="2060848"/>
            <a:ext cx="807929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Perspectiva organizacional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187624" y="1735939"/>
            <a:ext cx="79563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pt-PT" i="1" dirty="0" smtClean="0"/>
              <a:t>O </a:t>
            </a:r>
            <a:r>
              <a:rPr lang="pt-PT" i="1" dirty="0" smtClean="0"/>
              <a:t>ano passado nós reunimo-nos quando dava jeito, </a:t>
            </a:r>
            <a:r>
              <a:rPr lang="pt-PT" i="1" dirty="0" smtClean="0"/>
              <a:t> simplesmente</a:t>
            </a:r>
            <a:r>
              <a:rPr lang="pt-PT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t-PT" i="1" dirty="0" smtClean="0"/>
              <a:t>Quando era preciso, nós convocávamos uma reunião da Direção e </a:t>
            </a:r>
            <a:r>
              <a:rPr lang="pt-PT" i="1" dirty="0" smtClean="0"/>
              <a:t>reuníamos-nos</a:t>
            </a:r>
            <a:r>
              <a:rPr lang="pt-PT" i="1" dirty="0" smtClean="0"/>
              <a:t>. Este ano estamos a tentar reunir-nos mais vezes e de forma </a:t>
            </a:r>
            <a:r>
              <a:rPr lang="pt-PT" i="1" dirty="0" smtClean="0"/>
              <a:t>mais periódica</a:t>
            </a:r>
            <a:r>
              <a:rPr lang="pt-PT" i="1" dirty="0" smtClean="0"/>
              <a:t>. Admitindo que é difícil, não é? O que nós tentamos fazer é </a:t>
            </a:r>
            <a:r>
              <a:rPr lang="pt-PT" i="1" dirty="0" smtClean="0"/>
              <a:t>conciliar isso </a:t>
            </a:r>
            <a:r>
              <a:rPr lang="pt-PT" i="1" dirty="0" smtClean="0"/>
              <a:t>com outros eventos onde a Direção também tenha de </a:t>
            </a:r>
            <a:r>
              <a:rPr lang="pt-PT" i="1" dirty="0" smtClean="0"/>
              <a:t>participar, ou </a:t>
            </a:r>
            <a:r>
              <a:rPr lang="pt-PT" i="1" dirty="0" smtClean="0"/>
              <a:t>alguns membros tenham de participar, nomeadamente reuniões com </a:t>
            </a:r>
            <a:r>
              <a:rPr lang="pt-PT" i="1" dirty="0" smtClean="0"/>
              <a:t>a FCT</a:t>
            </a:r>
            <a:r>
              <a:rPr lang="pt-PT" i="1" dirty="0" smtClean="0"/>
              <a:t>, por exemplo. [...] De qualquer modo, eu acho que nunca tivemos </a:t>
            </a:r>
            <a:r>
              <a:rPr lang="pt-PT" i="1" dirty="0" smtClean="0"/>
              <a:t>uma reunião </a:t>
            </a:r>
            <a:r>
              <a:rPr lang="pt-PT" i="1" dirty="0" smtClean="0"/>
              <a:t>da Direção em que toda a gente estivesse presente. O que nós </a:t>
            </a:r>
            <a:r>
              <a:rPr lang="pt-PT" i="1" dirty="0" smtClean="0"/>
              <a:t>fazemos é</a:t>
            </a:r>
            <a:r>
              <a:rPr lang="pt-PT" i="1" dirty="0" smtClean="0"/>
              <a:t>, quando são decisões em que é preciso toda a gente ou que não são </a:t>
            </a:r>
            <a:r>
              <a:rPr lang="pt-PT" i="1" dirty="0" smtClean="0"/>
              <a:t>à partida </a:t>
            </a:r>
            <a:r>
              <a:rPr lang="pt-PT" i="1" dirty="0" smtClean="0"/>
              <a:t>consensuais, nós fazemos votação on-line, por </a:t>
            </a:r>
            <a:r>
              <a:rPr lang="pt-PT" i="1" dirty="0" smtClean="0"/>
              <a:t> exemplo</a:t>
            </a:r>
            <a:r>
              <a:rPr lang="pt-PT" i="1" dirty="0" smtClean="0"/>
              <a:t>. </a:t>
            </a:r>
            <a:endParaRPr lang="pt-PT" i="1" dirty="0" smtClean="0"/>
          </a:p>
          <a:p>
            <a:pPr>
              <a:lnSpc>
                <a:spcPct val="150000"/>
              </a:lnSpc>
            </a:pPr>
            <a:endParaRPr lang="pt-PT" i="1" dirty="0" smtClean="0"/>
          </a:p>
          <a:p>
            <a:r>
              <a:rPr lang="pt-PT" dirty="0" smtClean="0"/>
              <a:t>[</a:t>
            </a:r>
            <a:r>
              <a:rPr lang="pt-PT" dirty="0" smtClean="0"/>
              <a:t>entrevista </a:t>
            </a:r>
            <a:r>
              <a:rPr lang="pt-PT" dirty="0" smtClean="0"/>
              <a:t>Associação Nacional de Investigadores em Ciência e Tecnologia</a:t>
            </a:r>
            <a:r>
              <a:rPr lang="pt-PT" dirty="0" smtClean="0"/>
              <a:t> ]</a:t>
            </a:r>
            <a:endParaRPr kumimoji="0" lang="pt-PT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Perspectiva organizacional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331640" y="1660533"/>
            <a:ext cx="7632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i="1" dirty="0" smtClean="0"/>
              <a:t>Há algum fundo que se constituiu ao longo do tempo e o momento das</a:t>
            </a:r>
          </a:p>
          <a:p>
            <a:pPr>
              <a:lnSpc>
                <a:spcPct val="150000"/>
              </a:lnSpc>
            </a:pPr>
            <a:r>
              <a:rPr lang="pt-PT" sz="2000" i="1" dirty="0" smtClean="0"/>
              <a:t>conferências é também um momento de se conseguir algum financiamento.</a:t>
            </a:r>
          </a:p>
          <a:p>
            <a:pPr>
              <a:lnSpc>
                <a:spcPct val="150000"/>
              </a:lnSpc>
            </a:pPr>
            <a:r>
              <a:rPr lang="pt-PT" sz="2000" i="1" dirty="0" smtClean="0"/>
              <a:t>É possível disponibilizar algum seed money para a organização de uma </a:t>
            </a:r>
            <a:r>
              <a:rPr lang="pt-PT" sz="2000" i="1" dirty="0" smtClean="0"/>
              <a:t>nova edição </a:t>
            </a:r>
            <a:r>
              <a:rPr lang="pt-PT" sz="2000" i="1" dirty="0" smtClean="0"/>
              <a:t>da conferência e depois chega-se a um acordo em termos do </a:t>
            </a:r>
            <a:r>
              <a:rPr lang="pt-PT" sz="2000" i="1" dirty="0" smtClean="0"/>
              <a:t>resultado da </a:t>
            </a:r>
            <a:r>
              <a:rPr lang="pt-PT" sz="2000" i="1" dirty="0" smtClean="0"/>
              <a:t>conferência e pagam-se as despesas </a:t>
            </a:r>
            <a:r>
              <a:rPr lang="pt-PT" sz="2000" i="1" dirty="0" smtClean="0"/>
              <a:t>todas. 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r>
              <a:rPr lang="pt-PT" sz="2000" dirty="0" smtClean="0"/>
              <a:t>[</a:t>
            </a:r>
            <a:r>
              <a:rPr lang="pt-PT" sz="2000" dirty="0" smtClean="0"/>
              <a:t>entrevista </a:t>
            </a:r>
            <a:r>
              <a:rPr lang="pt-PT" sz="2000" dirty="0" smtClean="0"/>
              <a:t> Associação para a Promoção e Desenvolvimento da Sociedade da Informação</a:t>
            </a:r>
            <a:r>
              <a:rPr lang="pt-PT" sz="2000" i="1" dirty="0" smtClean="0"/>
              <a:t>].</a:t>
            </a:r>
            <a:endParaRPr lang="pt-PT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Relações </a:t>
            </a:r>
            <a:r>
              <a:rPr lang="pt-PT" dirty="0" smtClean="0"/>
              <a:t>inter-organizacionais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4064" y="1844824"/>
            <a:ext cx="73144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Relações </a:t>
            </a:r>
            <a:r>
              <a:rPr lang="pt-PT" dirty="0" smtClean="0"/>
              <a:t>inter-organizacionais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59632" y="119675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i="1" dirty="0" smtClean="0"/>
              <a:t>A ANBIOQ foi recentemente também contactada pela Sociedade Portuguesa</a:t>
            </a:r>
          </a:p>
          <a:p>
            <a:pPr>
              <a:lnSpc>
                <a:spcPct val="150000"/>
              </a:lnSpc>
            </a:pPr>
            <a:r>
              <a:rPr lang="pt-PT" i="1" dirty="0" smtClean="0"/>
              <a:t>de Bioquímica para trabalhar mais na formação e na alteração... Houve</a:t>
            </a:r>
          </a:p>
          <a:p>
            <a:pPr>
              <a:lnSpc>
                <a:spcPct val="150000"/>
              </a:lnSpc>
            </a:pPr>
            <a:r>
              <a:rPr lang="pt-PT" i="1" dirty="0" smtClean="0"/>
              <a:t>necessidade de alterações da formação superior dos bioquímicos, para </a:t>
            </a:r>
            <a:r>
              <a:rPr lang="pt-PT" i="1" dirty="0" smtClean="0"/>
              <a:t>responder às </a:t>
            </a:r>
            <a:r>
              <a:rPr lang="pt-PT" i="1" dirty="0" smtClean="0"/>
              <a:t>necessidades do mercado. Se nós por um lado sabemos e </a:t>
            </a:r>
            <a:r>
              <a:rPr lang="pt-PT" i="1" dirty="0" smtClean="0"/>
              <a:t>avaliamos através </a:t>
            </a:r>
            <a:r>
              <a:rPr lang="pt-PT" i="1" dirty="0" smtClean="0"/>
              <a:t>de um inquérito e da informação que vamos tendo na jornada, do </a:t>
            </a:r>
            <a:r>
              <a:rPr lang="pt-PT" i="1" dirty="0" smtClean="0"/>
              <a:t>estado das </a:t>
            </a:r>
            <a:r>
              <a:rPr lang="pt-PT" i="1" dirty="0" smtClean="0"/>
              <a:t>coisas, portanto: número de licenciados empregados, em que áreas</a:t>
            </a:r>
            <a:r>
              <a:rPr lang="pt-PT" i="1" dirty="0" smtClean="0"/>
              <a:t>, dificuldades </a:t>
            </a:r>
            <a:r>
              <a:rPr lang="pt-PT" i="1" dirty="0" smtClean="0"/>
              <a:t>tidas, na formação e na adaptação, e na resposta que é dada </a:t>
            </a:r>
            <a:r>
              <a:rPr lang="pt-PT" i="1" dirty="0" smtClean="0"/>
              <a:t>pelos licenciados </a:t>
            </a:r>
            <a:r>
              <a:rPr lang="pt-PT" i="1" dirty="0" smtClean="0"/>
              <a:t>aos desafios que os trabalhos vão colocando, não é, que o </a:t>
            </a:r>
            <a:r>
              <a:rPr lang="pt-PT" i="1" dirty="0" smtClean="0"/>
              <a:t>emprego lhe </a:t>
            </a:r>
            <a:r>
              <a:rPr lang="pt-PT" i="1" dirty="0" smtClean="0"/>
              <a:t>vai colocando. A Sociedade Portuguesa de Bioquímica está </a:t>
            </a:r>
            <a:r>
              <a:rPr lang="pt-PT" i="1" dirty="0" smtClean="0"/>
              <a:t>muito afastada </a:t>
            </a:r>
            <a:r>
              <a:rPr lang="pt-PT" i="1" dirty="0" smtClean="0"/>
              <a:t>dessa realidade. Portanto nós podemos trazer essa realidade </a:t>
            </a:r>
            <a:r>
              <a:rPr lang="pt-PT" i="1" dirty="0" smtClean="0"/>
              <a:t>profissional e </a:t>
            </a:r>
            <a:r>
              <a:rPr lang="pt-PT" i="1" dirty="0" smtClean="0"/>
              <a:t>de integração do bioquímico no mercado português, e a </a:t>
            </a:r>
            <a:r>
              <a:rPr lang="pt-PT" i="1" dirty="0" smtClean="0"/>
              <a:t>Sociedade Portuguesa </a:t>
            </a:r>
            <a:r>
              <a:rPr lang="pt-PT" i="1" dirty="0" smtClean="0"/>
              <a:t>de Bioquímica pode-nos trazer ou nos ajudar nos aspectos </a:t>
            </a:r>
            <a:r>
              <a:rPr lang="pt-PT" i="1" dirty="0" smtClean="0"/>
              <a:t>científicos e </a:t>
            </a:r>
            <a:r>
              <a:rPr lang="pt-PT" i="1" dirty="0" smtClean="0"/>
              <a:t>formação junto das universidades </a:t>
            </a:r>
            <a:r>
              <a:rPr lang="pt-PT" i="1" dirty="0" smtClean="0"/>
              <a:t>.</a:t>
            </a:r>
          </a:p>
          <a:p>
            <a:endParaRPr lang="pt-PT" dirty="0" smtClean="0"/>
          </a:p>
          <a:p>
            <a:r>
              <a:rPr lang="pt-PT" dirty="0" smtClean="0"/>
              <a:t>[</a:t>
            </a:r>
            <a:r>
              <a:rPr lang="pt-PT" dirty="0" smtClean="0"/>
              <a:t>entrevista </a:t>
            </a:r>
            <a:r>
              <a:rPr lang="pt-PT" dirty="0" smtClean="0"/>
              <a:t>Associação Nacional de Bioquímicos].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Relações </a:t>
            </a:r>
            <a:r>
              <a:rPr lang="pt-PT" dirty="0" smtClean="0"/>
              <a:t>inter-organizacionais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1412776"/>
            <a:ext cx="79563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i="1" dirty="0" smtClean="0"/>
              <a:t>Agora fizemos 35 anos e organizámos aqui, até foi no Instituto Superior de Agronomia, um seminário sobre o tema: a horticultura volta à cidade. Isto porquê? É a temática das hortas urbanas, que agora está muito na moda, até na televisão se ouve muito falar disso. </a:t>
            </a:r>
            <a:r>
              <a:rPr lang="pt-PT" sz="2000" i="1" dirty="0" smtClean="0"/>
              <a:t> (…) outro tipo de ligação com eles mas funcionou muito bem com a  Associação Portuguesa de Arquitetos Paisagistas. Nós </a:t>
            </a:r>
            <a:r>
              <a:rPr lang="pt-PT" sz="2000" i="1" dirty="0" smtClean="0"/>
              <a:t>depois convidámos uns arquitetos paisagistas e foi muito engraçado porque uma das senhoras que falou, que é também arquiteta paisagista, até nos deu os parabéns por a APH ter conseguido juntar os arquitetos paisagistas com os horticultores no fundo, com as pessoas ligadas à horticultura porque nunca estão muito </a:t>
            </a:r>
            <a:r>
              <a:rPr lang="pt-PT" sz="2000" i="1" dirty="0" smtClean="0"/>
              <a:t>ligados…</a:t>
            </a:r>
            <a:endParaRPr lang="pt-PT" sz="2000" i="1" dirty="0" smtClean="0"/>
          </a:p>
          <a:p>
            <a:pPr>
              <a:lnSpc>
                <a:spcPct val="150000"/>
              </a:lnSpc>
            </a:pPr>
            <a:r>
              <a:rPr lang="pt-PT" sz="2000" dirty="0" smtClean="0"/>
              <a:t>[entrevista</a:t>
            </a:r>
            <a:r>
              <a:rPr lang="pt-PT" sz="2000" i="1" dirty="0" smtClean="0"/>
              <a:t> </a:t>
            </a:r>
            <a:r>
              <a:rPr lang="pt-PT" sz="2000" dirty="0" smtClean="0"/>
              <a:t>Associação Portuguesa de Horticultura]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Relações externas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792484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Relações externas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2204864"/>
            <a:ext cx="7632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i="1" dirty="0" smtClean="0"/>
              <a:t>[...] colaborámos com a ESA, </a:t>
            </a:r>
            <a:r>
              <a:rPr lang="pt-PT" sz="2200" i="1" dirty="0" smtClean="0"/>
              <a:t> Associação </a:t>
            </a:r>
            <a:r>
              <a:rPr lang="pt-PT" sz="2200" i="1" dirty="0" smtClean="0"/>
              <a:t>Europeia [de Sociologia] e </a:t>
            </a:r>
            <a:r>
              <a:rPr lang="pt-PT" sz="2200" i="1" dirty="0" smtClean="0"/>
              <a:t>a Associação </a:t>
            </a:r>
            <a:r>
              <a:rPr lang="pt-PT" sz="2200" i="1" dirty="0" smtClean="0"/>
              <a:t>Europeia convidou as Associações Nacionais em Outubro </a:t>
            </a:r>
            <a:r>
              <a:rPr lang="pt-PT" sz="2200" i="1" dirty="0" smtClean="0"/>
              <a:t>para uma </a:t>
            </a:r>
            <a:r>
              <a:rPr lang="pt-PT" sz="2200" i="1" dirty="0" smtClean="0"/>
              <a:t>grande reunião aliás muito interessante em Paris, participaram 23 </a:t>
            </a:r>
            <a:r>
              <a:rPr lang="pt-PT" sz="2200" i="1" dirty="0" smtClean="0"/>
              <a:t>associações de </a:t>
            </a:r>
            <a:r>
              <a:rPr lang="pt-PT" sz="2200" i="1" dirty="0" smtClean="0"/>
              <a:t>sociologia e portanto o pretexto era não só um </a:t>
            </a:r>
            <a:r>
              <a:rPr lang="pt-PT" sz="2200" i="1" dirty="0" smtClean="0"/>
              <a:t>interconhecimento entre </a:t>
            </a:r>
            <a:r>
              <a:rPr lang="pt-PT" sz="2200" i="1" dirty="0" smtClean="0"/>
              <a:t>as associações, mas também estudar algumas ações comuns entre </a:t>
            </a:r>
            <a:r>
              <a:rPr lang="pt-PT" sz="2200" i="1" dirty="0" smtClean="0"/>
              <a:t>as associações </a:t>
            </a:r>
            <a:r>
              <a:rPr lang="pt-PT" sz="2200" i="1" dirty="0" smtClean="0"/>
              <a:t>e a ESA. </a:t>
            </a:r>
            <a:r>
              <a:rPr lang="pt-PT" sz="2200" i="1" dirty="0" smtClean="0"/>
              <a:t>[...]</a:t>
            </a:r>
          </a:p>
          <a:p>
            <a:pPr>
              <a:lnSpc>
                <a:spcPct val="150000"/>
              </a:lnSpc>
            </a:pPr>
            <a:endParaRPr lang="pt-PT" sz="2200" i="1" dirty="0" smtClean="0"/>
          </a:p>
          <a:p>
            <a:pPr lvl="0">
              <a:lnSpc>
                <a:spcPct val="150000"/>
              </a:lnSpc>
            </a:pPr>
            <a:r>
              <a:rPr lang="pt-PT" sz="2200" dirty="0" smtClean="0"/>
              <a:t>[e</a:t>
            </a:r>
            <a:r>
              <a:rPr lang="pt-PT" sz="2200" dirty="0" smtClean="0">
                <a:ea typeface="Calibri" pitchFamily="34" charset="0"/>
                <a:cs typeface="Times New Roman" pitchFamily="18" charset="0"/>
              </a:rPr>
              <a:t>ntrevista  Associação Portuguesa de Sociologia</a:t>
            </a:r>
            <a:r>
              <a:rPr lang="pt-PT" sz="2200" dirty="0" smtClean="0"/>
              <a:t>]</a:t>
            </a:r>
            <a:endParaRPr lang="pt-PT" sz="2200" i="1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endParaRPr lang="pt-PT" sz="2200" dirty="0" smtClean="0"/>
          </a:p>
          <a:p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Relações externas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484784"/>
            <a:ext cx="79208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2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2204864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200" i="1" dirty="0" smtClean="0"/>
              <a:t>O Grupo de Stress Oxidativo sobretudo também faz encontros com os espanhóis, isto é relativamente vulgar e é muito salutar, duas comunidades em vez de fazerem dois encontrozinhos se juntam e fazem um encontro, é um exemplo de cooperação que devia passar para a sociedade em geral …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[entrevista Sociedade Portuguesa de Bioquímica]</a:t>
            </a: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pt-PT" dirty="0" smtClean="0"/>
              <a:t>Associações científicas em Portugal</a:t>
            </a:r>
            <a:endParaRPr lang="pt-PT" dirty="0"/>
          </a:p>
        </p:txBody>
      </p:sp>
      <p:graphicFrame>
        <p:nvGraphicFramePr>
          <p:cNvPr id="3" name="Marcador de Posição de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1022875"/>
              </p:ext>
            </p:extLst>
          </p:nvPr>
        </p:nvGraphicFramePr>
        <p:xfrm>
          <a:off x="1000411" y="1772816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7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Síntese 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259632" y="1700808"/>
            <a:ext cx="77048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2000" dirty="0" smtClean="0"/>
          </a:p>
          <a:p>
            <a:r>
              <a:rPr lang="pt-PT" sz="2000" dirty="0" smtClean="0"/>
              <a:t>No </a:t>
            </a:r>
            <a:r>
              <a:rPr lang="pt-PT" sz="2000" dirty="0" smtClean="0"/>
              <a:t>projecto SOCSCI foram identificadas mais de 400 associações científicas em Portugal.</a:t>
            </a:r>
          </a:p>
          <a:p>
            <a:endParaRPr lang="pt-PT" sz="2000" dirty="0" smtClean="0"/>
          </a:p>
          <a:p>
            <a:r>
              <a:rPr lang="pt-PT" sz="2000" dirty="0" smtClean="0"/>
              <a:t>O número de associações científicas aumentou significativamente depois de 1974 e sobretudo após os anos 1990, acompanhando as mudanças sociais e em particular as transformações no campo científico nacional.</a:t>
            </a:r>
          </a:p>
          <a:p>
            <a:endParaRPr lang="pt-PT" sz="2000" dirty="0" smtClean="0"/>
          </a:p>
          <a:p>
            <a:r>
              <a:rPr lang="pt-PT" sz="2000" dirty="0" smtClean="0"/>
              <a:t>Existe uma grande maioria de “sociedades científicas disciplinares”, um número considerável de “associações de divulgação científica” e um número reduzido de “associações de profissionais científicos”.</a:t>
            </a:r>
          </a:p>
          <a:p>
            <a:pPr>
              <a:lnSpc>
                <a:spcPct val="150000"/>
              </a:lnSpc>
            </a:pPr>
            <a:r>
              <a:rPr lang="pt-PT" sz="1600" dirty="0" smtClean="0"/>
              <a:t/>
            </a:r>
            <a:br>
              <a:rPr lang="pt-PT" sz="1600" dirty="0" smtClean="0"/>
            </a:br>
            <a:endParaRPr lang="pt-PT" sz="16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Síntese </a:t>
            </a: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043608" y="1340768"/>
            <a:ext cx="792088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2000" dirty="0" smtClean="0"/>
          </a:p>
          <a:p>
            <a:r>
              <a:rPr lang="pt-PT" sz="2000" dirty="0" smtClean="0"/>
              <a:t>Os papéis sociais destas associações variam de forma importante conforme o seu tipo: </a:t>
            </a:r>
            <a:endParaRPr lang="pt-PT" sz="2000" dirty="0" smtClean="0"/>
          </a:p>
          <a:p>
            <a:endParaRPr lang="pt-PT" sz="20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PT" dirty="0" smtClean="0"/>
              <a:t> As “sociedades científicas disciplinares” mostram-se centradas na circulação da informação entre pares</a:t>
            </a:r>
            <a:r>
              <a:rPr lang="pt-PT" dirty="0" smtClean="0"/>
              <a:t>;</a:t>
            </a:r>
          </a:p>
          <a:p>
            <a:pPr lvl="1">
              <a:lnSpc>
                <a:spcPct val="150000"/>
              </a:lnSpc>
            </a:pPr>
            <a:endParaRPr lang="pt-PT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PT" dirty="0" smtClean="0"/>
              <a:t> As “associações de divulgação científica” focam-se na difusão de saber e contam com leigos; </a:t>
            </a:r>
            <a:endParaRPr lang="pt-PT" dirty="0" smtClean="0"/>
          </a:p>
          <a:p>
            <a:pPr lvl="1">
              <a:lnSpc>
                <a:spcPct val="150000"/>
              </a:lnSpc>
            </a:pPr>
            <a:endParaRPr lang="pt-PT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pt-PT" dirty="0" smtClean="0"/>
              <a:t> As” associações de profissionais científicos” procuram representar os interesses dos seus membros, isto é, sobretudo de bolseiros e investigadores.</a:t>
            </a:r>
          </a:p>
          <a:p>
            <a:pPr>
              <a:lnSpc>
                <a:spcPct val="150000"/>
              </a:lnSpc>
            </a:pPr>
            <a:endParaRPr lang="pt-PT" dirty="0" smtClean="0"/>
          </a:p>
          <a:p>
            <a:pPr>
              <a:lnSpc>
                <a:spcPct val="150000"/>
              </a:lnSpc>
            </a:pPr>
            <a:endParaRPr lang="pt-PT" sz="1600" dirty="0" smtClean="0"/>
          </a:p>
          <a:p>
            <a:pPr>
              <a:lnSpc>
                <a:spcPct val="150000"/>
              </a:lnSpc>
            </a:pPr>
            <a:r>
              <a:rPr lang="pt-PT" sz="1600" dirty="0" smtClean="0"/>
              <a:t/>
            </a:r>
            <a:br>
              <a:rPr lang="pt-PT" sz="1600" dirty="0" smtClean="0"/>
            </a:br>
            <a:endParaRPr lang="pt-PT" sz="1600" dirty="0"/>
          </a:p>
        </p:txBody>
      </p:sp>
      <p:pic>
        <p:nvPicPr>
          <p:cNvPr id="5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451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Associações por disciplina</a:t>
            </a:r>
            <a:endParaRPr lang="pt-PT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61842491"/>
              </p:ext>
            </p:extLst>
          </p:nvPr>
        </p:nvGraphicFramePr>
        <p:xfrm>
          <a:off x="899592" y="1628800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318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Tipologia de Associações Científicas</a:t>
            </a:r>
            <a:endParaRPr lang="en-GB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4203434"/>
              </p:ext>
            </p:extLst>
          </p:nvPr>
        </p:nvGraphicFramePr>
        <p:xfrm>
          <a:off x="2134191" y="2491221"/>
          <a:ext cx="5354644" cy="2954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riângulo isósceles 5"/>
          <p:cNvSpPr/>
          <p:nvPr/>
        </p:nvSpPr>
        <p:spPr>
          <a:xfrm>
            <a:off x="2040280" y="1916832"/>
            <a:ext cx="5628064" cy="3528392"/>
          </a:xfrm>
          <a:prstGeom prst="triangle">
            <a:avLst>
              <a:gd name="adj" fmla="val 494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81187" y="1454540"/>
            <a:ext cx="1681611" cy="45731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PT" dirty="0" smtClean="0">
                <a:ea typeface="Calibri"/>
                <a:cs typeface="Times New Roman"/>
              </a:rPr>
              <a:t>Ciência</a:t>
            </a:r>
            <a:endParaRPr lang="en-GB" dirty="0">
              <a:effectLst/>
              <a:ea typeface="Calibri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47664" y="5445224"/>
            <a:ext cx="1681611" cy="4573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dirty="0" err="1" smtClean="0">
                <a:effectLst/>
                <a:ea typeface="Calibri"/>
                <a:cs typeface="Times New Roman"/>
              </a:rPr>
              <a:t>Profissão</a:t>
            </a:r>
            <a:endParaRPr lang="en-GB" dirty="0">
              <a:effectLst/>
              <a:ea typeface="Calibri"/>
              <a:cs typeface="Times New Roman"/>
            </a:endParaRPr>
          </a:p>
        </p:txBody>
      </p:sp>
      <p:sp>
        <p:nvSpPr>
          <p:cNvPr id="9" name="Oval 8"/>
          <p:cNvSpPr/>
          <p:nvPr/>
        </p:nvSpPr>
        <p:spPr>
          <a:xfrm>
            <a:off x="6827538" y="5460366"/>
            <a:ext cx="1681611" cy="45731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dirty="0" err="1" smtClean="0">
                <a:effectLst/>
                <a:ea typeface="Calibri"/>
                <a:cs typeface="Times New Roman"/>
              </a:rPr>
              <a:t>Sociedade</a:t>
            </a:r>
            <a:endParaRPr lang="en-GB" dirty="0">
              <a:effectLst/>
              <a:ea typeface="Calibri"/>
              <a:cs typeface="Times New Roman"/>
            </a:endParaRPr>
          </a:p>
        </p:txBody>
      </p:sp>
      <p:pic>
        <p:nvPicPr>
          <p:cNvPr id="13" name="Picture 8" descr="logoSOCSCI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0906" y="54882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239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Associações por tipo</a:t>
            </a:r>
            <a:endParaRPr lang="pt-PT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8975652"/>
              </p:ext>
            </p:extLst>
          </p:nvPr>
        </p:nvGraphicFramePr>
        <p:xfrm>
          <a:off x="1115616" y="1412776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8" descr="logoSOCSC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8404" y="1192932"/>
            <a:ext cx="913596" cy="86791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7171" y="2711747"/>
            <a:ext cx="1825719" cy="1005285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1786" y="1924599"/>
            <a:ext cx="1835280" cy="60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NUCLIO – Núcleo Interactivo de Astronomi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132" y="2470617"/>
            <a:ext cx="14287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786" y="3378845"/>
            <a:ext cx="1304925" cy="66675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4046" y="3981860"/>
            <a:ext cx="1606103" cy="612098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0864" y="3738514"/>
            <a:ext cx="1053250" cy="402763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7276" y="1844824"/>
            <a:ext cx="1740024" cy="72501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4276" y="3189061"/>
            <a:ext cx="1547664" cy="1095012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2289" y="4315813"/>
            <a:ext cx="912841" cy="498921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038553"/>
            <a:ext cx="885389" cy="1394314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5272368"/>
            <a:ext cx="1699994" cy="540907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2890" y="2561849"/>
            <a:ext cx="2799950" cy="476704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828" y="3414120"/>
            <a:ext cx="1547664" cy="765328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6012" y="4814734"/>
            <a:ext cx="1075761" cy="304235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5135" y="4795517"/>
            <a:ext cx="1214795" cy="795419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4862" y="5813275"/>
            <a:ext cx="3211148" cy="537881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4104187"/>
            <a:ext cx="930220" cy="83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70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Papéis das associações científicas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t-PT" sz="2200" dirty="0" smtClean="0"/>
          </a:p>
          <a:p>
            <a:pPr>
              <a:lnSpc>
                <a:spcPct val="150000"/>
              </a:lnSpc>
            </a:pPr>
            <a:r>
              <a:rPr lang="pt-PT" sz="2200" dirty="0" smtClean="0"/>
              <a:t>Circulação da informação entre pares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Promoção da investigação científica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Divulgação científica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Aconselhamento de políticas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Representação de interesses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Regulação </a:t>
            </a:r>
            <a:r>
              <a:rPr lang="pt-PT" sz="2200" dirty="0" smtClean="0"/>
              <a:t>ética</a:t>
            </a:r>
          </a:p>
          <a:p>
            <a:pPr>
              <a:lnSpc>
                <a:spcPct val="150000"/>
              </a:lnSpc>
            </a:pPr>
            <a:r>
              <a:rPr lang="pt-PT" sz="2200" dirty="0" smtClean="0">
                <a:solidFill>
                  <a:schemeClr val="bg2">
                    <a:lumMod val="25000"/>
                  </a:schemeClr>
                </a:solidFill>
              </a:rPr>
              <a:t>Perspectiva organizacional</a:t>
            </a:r>
          </a:p>
          <a:p>
            <a:pPr>
              <a:lnSpc>
                <a:spcPct val="150000"/>
              </a:lnSpc>
            </a:pPr>
            <a:r>
              <a:rPr lang="pt-PT" sz="2200" dirty="0" smtClean="0">
                <a:solidFill>
                  <a:schemeClr val="bg2">
                    <a:lumMod val="25000"/>
                  </a:schemeClr>
                </a:solidFill>
              </a:rPr>
              <a:t>Relações Inter-organizacionais</a:t>
            </a:r>
            <a:endParaRPr lang="pt-PT" sz="22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3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 anchor="b">
            <a:normAutofit fontScale="90000"/>
          </a:bodyPr>
          <a:lstStyle/>
          <a:p>
            <a:r>
              <a:rPr lang="pt-PT" dirty="0" smtClean="0"/>
              <a:t>Circulação da informação entre pares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1435100" y="1844824"/>
            <a:ext cx="7499350" cy="440357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t-PT" sz="2400" dirty="0" smtClean="0"/>
          </a:p>
          <a:p>
            <a:pPr>
              <a:lnSpc>
                <a:spcPct val="150000"/>
              </a:lnSpc>
            </a:pPr>
            <a:r>
              <a:rPr lang="pt-PT" sz="2400" dirty="0" smtClean="0"/>
              <a:t>Organização de congressos</a:t>
            </a:r>
          </a:p>
          <a:p>
            <a:pPr>
              <a:lnSpc>
                <a:spcPct val="150000"/>
              </a:lnSpc>
            </a:pPr>
            <a:r>
              <a:rPr lang="pt-PT" sz="2400" dirty="0" smtClean="0"/>
              <a:t>Publicação científica</a:t>
            </a:r>
            <a:endParaRPr lang="pt-PT" sz="2400" dirty="0"/>
          </a:p>
        </p:txBody>
      </p:sp>
      <p:pic>
        <p:nvPicPr>
          <p:cNvPr id="3" name="Picture 8" descr="logoSOCS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30" y="188640"/>
            <a:ext cx="801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06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SOCSCI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TemaSOCSCI</Template>
  <TotalTime>3054</TotalTime>
  <Words>2304</Words>
  <Application>Microsoft Office PowerPoint</Application>
  <PresentationFormat>On-screen Show (4:3)</PresentationFormat>
  <Paragraphs>215</Paragraphs>
  <Slides>41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TemaSOCSCI</vt:lpstr>
      <vt:lpstr>O papel das associações científicas na ciência e na sociedade</vt:lpstr>
      <vt:lpstr>O projecto de investigação</vt:lpstr>
      <vt:lpstr>Metodologia</vt:lpstr>
      <vt:lpstr>Associações científicas em Portugal</vt:lpstr>
      <vt:lpstr>Associações por disciplina</vt:lpstr>
      <vt:lpstr>Tipologia de Associações Científicas</vt:lpstr>
      <vt:lpstr>Associações por tipo</vt:lpstr>
      <vt:lpstr>Papéis das associações científicas</vt:lpstr>
      <vt:lpstr>Circulação da informação entre pares</vt:lpstr>
      <vt:lpstr>Congressos</vt:lpstr>
      <vt:lpstr>Congressos</vt:lpstr>
      <vt:lpstr>Congressos</vt:lpstr>
      <vt:lpstr>Publicações</vt:lpstr>
      <vt:lpstr>Publicações</vt:lpstr>
      <vt:lpstr>Publicações</vt:lpstr>
      <vt:lpstr>Promoção da investigação científica</vt:lpstr>
      <vt:lpstr>Atividades de investigação</vt:lpstr>
      <vt:lpstr>Atividades de investigação</vt:lpstr>
      <vt:lpstr>Prémios, bolsas, financiamento</vt:lpstr>
      <vt:lpstr>Prémios, bolsas, financiamento</vt:lpstr>
      <vt:lpstr>Divulgação científica</vt:lpstr>
      <vt:lpstr>Divulgação científica</vt:lpstr>
      <vt:lpstr>Divulgação científica</vt:lpstr>
      <vt:lpstr>Aconselhamento de políticas</vt:lpstr>
      <vt:lpstr>Aconselhamento de políticas</vt:lpstr>
      <vt:lpstr>Aconselhamento de políticas</vt:lpstr>
      <vt:lpstr>Representação de interesses</vt:lpstr>
      <vt:lpstr>Representação de interesses</vt:lpstr>
      <vt:lpstr>Regulação ética</vt:lpstr>
      <vt:lpstr>Regulação ética</vt:lpstr>
      <vt:lpstr>Perspectiva organizacional</vt:lpstr>
      <vt:lpstr>Perspectiva organizacional</vt:lpstr>
      <vt:lpstr>Perspectiva organizacional</vt:lpstr>
      <vt:lpstr>Relações inter-organizacionais</vt:lpstr>
      <vt:lpstr>Relações inter-organizacionais</vt:lpstr>
      <vt:lpstr>Relações inter-organizacionais</vt:lpstr>
      <vt:lpstr>Relações externas</vt:lpstr>
      <vt:lpstr>Relações externas</vt:lpstr>
      <vt:lpstr>Relações externas</vt:lpstr>
      <vt:lpstr>Síntese </vt:lpstr>
      <vt:lpstr>Síntese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contributo das associações científicas para a formulação de políticas públicas</dc:title>
  <dc:creator>Ana Delicado</dc:creator>
  <cp:lastModifiedBy>Raquel Rego</cp:lastModifiedBy>
  <cp:revision>112</cp:revision>
  <dcterms:created xsi:type="dcterms:W3CDTF">2011-05-17T09:49:59Z</dcterms:created>
  <dcterms:modified xsi:type="dcterms:W3CDTF">2013-04-29T17:10:04Z</dcterms:modified>
</cp:coreProperties>
</file>